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9" r:id="rId2"/>
    <p:sldId id="260" r:id="rId3"/>
  </p:sldIdLst>
  <p:sldSz cx="9144000" cy="6858000" type="screen4x3"/>
  <p:notesSz cx="6761163" cy="99425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Юлия Смирнова" initials="ЮС" lastIdx="1" clrIdx="0">
    <p:extLst>
      <p:ext uri="{19B8F6BF-5375-455C-9EA6-DF929625EA0E}">
        <p15:presenceInfo xmlns:p15="http://schemas.microsoft.com/office/powerpoint/2012/main" userId="S-1-5-21-383357151-2991069858-1596914116-5107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29476"/>
    <a:srgbClr val="F18069"/>
    <a:srgbClr val="ABA2F0"/>
    <a:srgbClr val="9788F4"/>
    <a:srgbClr val="7C69F1"/>
    <a:srgbClr val="F2A36E"/>
    <a:srgbClr val="93C571"/>
    <a:srgbClr val="9966FF"/>
    <a:srgbClr val="CC3300"/>
    <a:srgbClr val="D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931" autoAdjust="0"/>
    <p:restoredTop sz="94660"/>
  </p:normalViewPr>
  <p:slideViewPr>
    <p:cSldViewPr snapToGrid="0">
      <p:cViewPr>
        <p:scale>
          <a:sx n="100" d="100"/>
          <a:sy n="100" d="100"/>
        </p:scale>
        <p:origin x="111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003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4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3321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3445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2166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6675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01550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4290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823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9997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1163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3D5989-14C6-404C-8A65-40B5B34DAE63}" type="datetimeFigureOut">
              <a:rPr lang="en-US" smtClean="0"/>
              <a:t>6/23/2026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DA2F48-50C3-457A-8AE0-18D3E6A1B6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3696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leasingstat.ru/lizing-gruzovyh-avtomobilej-2/" TargetMode="External"/><Relationship Id="rId2" Type="http://schemas.openxmlformats.org/officeDocument/2006/relationships/hyperlink" Target="http://www.napinfo.ru/" TargetMode="Externa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leasingstat.ru/lizing-avtobusov-2/" TargetMode="External"/><Relationship Id="rId5" Type="http://schemas.openxmlformats.org/officeDocument/2006/relationships/hyperlink" Target="https://leasingstat.ru/lizing-lcv-2/" TargetMode="External"/><Relationship Id="rId4" Type="http://schemas.openxmlformats.org/officeDocument/2006/relationships/hyperlink" Target="https://leasingstat.ru/lizing-pricepov-i-polupricepov-2/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68C4DFF0-ECE3-4740-BCD5-22EC7D105B50}"/>
              </a:ext>
            </a:extLst>
          </p:cNvPr>
          <p:cNvSpPr/>
          <p:nvPr/>
        </p:nvSpPr>
        <p:spPr>
          <a:xfrm>
            <a:off x="4264351" y="6529754"/>
            <a:ext cx="4301304" cy="2308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r" defTabSz="914400">
              <a:defRPr/>
            </a:pPr>
            <a:r>
              <a:rPr lang="ru-RU" altLang="ko-KR" sz="900" i="1" dirty="0">
                <a:solidFill>
                  <a:prstClr val="black"/>
                </a:solidFill>
                <a:latin typeface="Arial" panose="020B0604020202020204" pitchFamily="34" charset="0"/>
                <a:ea typeface="맑은 고딕" panose="020B0503020000020004" pitchFamily="34" charset="-127"/>
                <a:cs typeface="Arial" panose="020B0604020202020204" pitchFamily="34" charset="0"/>
              </a:rPr>
              <a:t>Источник: НАПИ (</a:t>
            </a:r>
            <a:r>
              <a:rPr lang="ru-RU" sz="900" i="1" dirty="0">
                <a:latin typeface="Arial" panose="020B0604020202020204" pitchFamily="34" charset="0"/>
                <a:cs typeface="Arial" panose="020B0604020202020204" pitchFamily="34" charset="0"/>
              </a:rPr>
              <a:t>Национальное Агентство Промышленной Информации</a:t>
            </a:r>
            <a:r>
              <a:rPr lang="ru-RU" sz="9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ko-KR" altLang="en-US" sz="900" dirty="0">
              <a:solidFill>
                <a:prstClr val="black"/>
              </a:solidFill>
              <a:latin typeface="Arial" panose="020B0604020202020204" pitchFamily="34" charset="0"/>
              <a:ea typeface="맑은 고딕" panose="020B0503020000020004" pitchFamily="34" charset="-127"/>
              <a:cs typeface="Arial" panose="020B0604020202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D74BF4A5-4E25-40E7-AE1B-F099B9F3018D}"/>
              </a:ext>
            </a:extLst>
          </p:cNvPr>
          <p:cNvSpPr txBox="1"/>
          <p:nvPr/>
        </p:nvSpPr>
        <p:spPr>
          <a:xfrm>
            <a:off x="1429239" y="823790"/>
            <a:ext cx="7550638" cy="45550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Маркетинговое агентство </a:t>
            </a:r>
            <a:r>
              <a:rPr lang="ru-RU" sz="1200" dirty="0">
                <a:latin typeface="+mj-lt"/>
                <a:hlinkClick r:id="rId2"/>
              </a:rPr>
              <a:t>НАПИ</a:t>
            </a:r>
            <a:r>
              <a:rPr lang="ru-RU" sz="1200" dirty="0">
                <a:latin typeface="+mj-lt"/>
              </a:rPr>
              <a:t> проанализировало динамику выдачи в лизинг грузовых автомобилей*, прицепов, </a:t>
            </a:r>
            <a:r>
              <a:rPr lang="en-US" sz="1200" dirty="0">
                <a:latin typeface="+mj-lt"/>
              </a:rPr>
              <a:t>LCV</a:t>
            </a:r>
            <a:r>
              <a:rPr lang="ru-RU" sz="1200" dirty="0">
                <a:latin typeface="+mj-lt"/>
              </a:rPr>
              <a:t>** и автобусов в январе-мае 2024-2026 годов.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  <a:hlinkClick r:id="rId3"/>
              </a:rPr>
              <a:t>Лизинг грузовых</a:t>
            </a:r>
            <a:r>
              <a:rPr lang="ru-RU" sz="1200" dirty="0">
                <a:latin typeface="+mj-lt"/>
              </a:rPr>
              <a:t> автомобилей в январе-мае 2025 года сократился на 50,7% по сравнению с аналогичным периодом 2024 года. В 2026 году показатель подрос на 6,3% и составил 21,6 тыс. ед. (9,6 тыс. ед. новых и 12,0 тыс. ед. подержанных). Однако он остается ниже результатов 2024 года почти на 48%. 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Выдача </a:t>
            </a:r>
            <a:r>
              <a:rPr lang="ru-RU" sz="1200" dirty="0">
                <a:latin typeface="+mj-lt"/>
                <a:hlinkClick r:id="rId4"/>
              </a:rPr>
              <a:t>в лизинг прицепной техники</a:t>
            </a:r>
            <a:r>
              <a:rPr lang="ru-RU" sz="1200" dirty="0">
                <a:latin typeface="+mj-lt"/>
              </a:rPr>
              <a:t> сократилась на 54,4% в январе-мае 2025 года, но прибавила 1,9% за пять месяцев 2026 года. Всего в текущем году в лизинг было выдано 8,8 тыс. ед. прицепов (3,8 тыс. ед. новых и 5,0 тыс. ед. подержанных). При этом по сравнению с январем-маем 2024 года лизинг прицепной техники упал на 53,6%.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  <a:hlinkClick r:id="rId5"/>
              </a:rPr>
              <a:t>Лизинг</a:t>
            </a:r>
            <a:r>
              <a:rPr lang="en-US" sz="1200" dirty="0">
                <a:latin typeface="+mj-lt"/>
                <a:hlinkClick r:id="rId5"/>
              </a:rPr>
              <a:t> LCV</a:t>
            </a:r>
            <a:r>
              <a:rPr lang="ru-RU" sz="1200" dirty="0">
                <a:latin typeface="+mj-lt"/>
              </a:rPr>
              <a:t> по итогам января-мая 2025 года был меньше, чем в 2024 году на 25,8%. В 2026 году лизинг сократился еще на 5,0% до 17,1 тыс. ед. (13,6 тыс. ед. новых и 3,6 тыс. ед. подержанных). Результаты пяти месяцев текущего года оказались ниже аналогичного периода 2024 года на 29,5%.</a:t>
            </a:r>
          </a:p>
          <a:p>
            <a:pPr>
              <a:lnSpc>
                <a:spcPct val="150000"/>
              </a:lnSpc>
              <a:spcAft>
                <a:spcPts val="600"/>
              </a:spcAft>
            </a:pPr>
            <a:r>
              <a:rPr lang="ru-RU" sz="1200" dirty="0">
                <a:latin typeface="+mj-lt"/>
              </a:rPr>
              <a:t>В январе-феврале 2025 года </a:t>
            </a:r>
            <a:r>
              <a:rPr lang="ru-RU" sz="1200" dirty="0">
                <a:latin typeface="+mj-lt"/>
                <a:hlinkClick r:id="rId6"/>
              </a:rPr>
              <a:t>лизинг автобусов</a:t>
            </a:r>
            <a:r>
              <a:rPr lang="ru-RU" sz="1200" dirty="0">
                <a:latin typeface="+mj-lt"/>
              </a:rPr>
              <a:t> вырос на 0,8%, однако в 2026 году сократился на 20,8%. За пять месяцев 2026 года в лизинг было выдано 1,9 тыс. ед. автобусов (1,5 тыс. ед. новых и 0,4 тыс. ед. подержанных), что на 20,2% меньше, чем в 2024 году.</a:t>
            </a:r>
          </a:p>
        </p:txBody>
      </p:sp>
      <p:sp>
        <p:nvSpPr>
          <p:cNvPr id="14" name="Прямоугольник 13"/>
          <p:cNvSpPr/>
          <p:nvPr/>
        </p:nvSpPr>
        <p:spPr>
          <a:xfrm>
            <a:off x="-1538598" y="5194084"/>
            <a:ext cx="918841" cy="4912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ru-RU" sz="900" dirty="0"/>
              <a:t>#</a:t>
            </a:r>
            <a:r>
              <a:rPr lang="ru-RU" sz="900" dirty="0" err="1"/>
              <a:t>НАПИ_лизинг</a:t>
            </a:r>
            <a:endParaRPr lang="en-US" sz="900" dirty="0"/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sz="900" dirty="0"/>
              <a:t>MAX</a:t>
            </a:r>
            <a:endParaRPr lang="ru-RU" sz="9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E91468D-F803-448E-81C1-9F0494060A73}"/>
              </a:ext>
            </a:extLst>
          </p:cNvPr>
          <p:cNvSpPr txBox="1"/>
          <p:nvPr/>
        </p:nvSpPr>
        <p:spPr>
          <a:xfrm>
            <a:off x="623014" y="5685372"/>
            <a:ext cx="3459601" cy="5078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900"/>
              <a:t>______________</a:t>
            </a:r>
            <a:br>
              <a:rPr lang="ru-RU" sz="900"/>
            </a:br>
            <a:r>
              <a:rPr lang="ru-RU" sz="900"/>
              <a:t>*</a:t>
            </a:r>
            <a:r>
              <a:rPr lang="ru-RU" sz="900" dirty="0"/>
              <a:t>автомобили с полной массой более 6 т</a:t>
            </a:r>
            <a:br>
              <a:rPr lang="ru-RU" sz="900" dirty="0"/>
            </a:br>
            <a:r>
              <a:rPr lang="ru-RU" sz="900" dirty="0"/>
              <a:t>**автомобили с полной массой до 6 т включительно, в т.ч. пикапы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1425971" y="328246"/>
            <a:ext cx="7553906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ru-RU" sz="15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Лизинг коммерческой техники в январе-мае 2026 г.: сравнение с 2025 и 2024 гг.</a:t>
            </a:r>
          </a:p>
        </p:txBody>
      </p:sp>
    </p:spTree>
    <p:extLst>
      <p:ext uri="{BB962C8B-B14F-4D97-AF65-F5344CB8AC3E}">
        <p14:creationId xmlns:p14="http://schemas.microsoft.com/office/powerpoint/2010/main" val="12915734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C299CAC0-5981-4C58-AE14-7A628B8D8F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47862" y="947737"/>
            <a:ext cx="6734175" cy="54197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35279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2356</TotalTime>
  <Words>326</Words>
  <Application>Microsoft Office PowerPoint</Application>
  <PresentationFormat>Экран (4:3)</PresentationFormat>
  <Paragraphs>10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Болушева Ольга Александровна</dc:creator>
  <cp:lastModifiedBy>Болушева Ольга Александровна</cp:lastModifiedBy>
  <cp:revision>293</cp:revision>
  <cp:lastPrinted>2026-06-23T08:11:46Z</cp:lastPrinted>
  <dcterms:created xsi:type="dcterms:W3CDTF">2022-08-09T13:01:09Z</dcterms:created>
  <dcterms:modified xsi:type="dcterms:W3CDTF">2026-06-23T08:53:17Z</dcterms:modified>
</cp:coreProperties>
</file>