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1508" r:id="rId2"/>
    <p:sldId id="1513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A4C5"/>
    <a:srgbClr val="B1B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448" autoAdjust="0"/>
    <p:restoredTop sz="94660"/>
  </p:normalViewPr>
  <p:slideViewPr>
    <p:cSldViewPr snapToGrid="0">
      <p:cViewPr>
        <p:scale>
          <a:sx n="100" d="100"/>
          <a:sy n="100" d="100"/>
        </p:scale>
        <p:origin x="145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630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517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01.06.2026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it-resheniya-po-analizu-avtomobilnogo-rynka/dv-tco/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1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3329796" y="111152"/>
            <a:ext cx="86170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Стоимость владения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HAVAL JOLION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LADA GRANTA CROSS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EVOLUTE I-JOY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в такси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 </a:t>
            </a:r>
          </a:p>
        </p:txBody>
      </p:sp>
      <p:pic>
        <p:nvPicPr>
          <p:cNvPr id="22" name="Рисунок 21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25" y="5704677"/>
            <a:ext cx="667402" cy="63929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1456045" y="688977"/>
            <a:ext cx="5263045" cy="5213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"/>
            <a:r>
              <a:rPr lang="ru-RU" sz="1050" dirty="0">
                <a:latin typeface="+mj-lt"/>
              </a:rPr>
              <a:t>Маркетинговое агентство НАПИ рассчитало стоимость владения* бензиновыми автомобилями брендов </a:t>
            </a:r>
            <a:r>
              <a:rPr lang="en-US" sz="1050" dirty="0">
                <a:latin typeface="+mj-lt"/>
              </a:rPr>
              <a:t>LADA</a:t>
            </a:r>
            <a:r>
              <a:rPr lang="ru-RU" sz="1050" dirty="0">
                <a:latin typeface="+mj-lt"/>
              </a:rPr>
              <a:t>, </a:t>
            </a:r>
            <a:r>
              <a:rPr lang="en-US" sz="1050" dirty="0">
                <a:latin typeface="+mj-lt"/>
              </a:rPr>
              <a:t>HAVAL</a:t>
            </a:r>
            <a:r>
              <a:rPr lang="ru-RU" sz="1050" dirty="0">
                <a:latin typeface="+mj-lt"/>
              </a:rPr>
              <a:t> и электрическим автомобилем бренда </a:t>
            </a:r>
            <a:r>
              <a:rPr lang="en-US" sz="1050" dirty="0">
                <a:latin typeface="+mj-lt"/>
              </a:rPr>
              <a:t>EVOLUTE</a:t>
            </a:r>
            <a:r>
              <a:rPr lang="ru-RU" sz="1050" dirty="0">
                <a:latin typeface="+mj-lt"/>
              </a:rPr>
              <a:t> в такси. </a:t>
            </a:r>
            <a:r>
              <a:rPr lang="ru-RU" sz="1050" dirty="0">
                <a:solidFill>
                  <a:srgbClr val="000000"/>
                </a:solidFill>
                <a:latin typeface="+mj-lt"/>
              </a:rPr>
              <a:t>Расчет выполнен </a:t>
            </a:r>
            <a:r>
              <a:rPr lang="ru-RU" sz="1050" dirty="0">
                <a:latin typeface="+mj-lt"/>
              </a:rPr>
              <a:t>с использованием </a:t>
            </a:r>
            <a:r>
              <a:rPr lang="ru-RU" sz="1050" dirty="0">
                <a:latin typeface="+mj-lt"/>
                <a:hlinkClick r:id="rId6"/>
              </a:rPr>
              <a:t>онлайн калькулятора</a:t>
            </a:r>
            <a:r>
              <a:rPr lang="en-US" sz="1050" dirty="0">
                <a:latin typeface="+mj-lt"/>
                <a:hlinkClick r:id="rId6"/>
              </a:rPr>
              <a:t> </a:t>
            </a:r>
            <a:r>
              <a:rPr lang="ru-RU" sz="1050" dirty="0">
                <a:latin typeface="+mj-lt"/>
                <a:hlinkClick r:id="rId6"/>
              </a:rPr>
              <a:t>стоимости владения </a:t>
            </a:r>
            <a:r>
              <a:rPr lang="en-US" sz="1050" dirty="0">
                <a:latin typeface="+mj-lt"/>
                <a:hlinkClick r:id="rId6"/>
              </a:rPr>
              <a:t>DV – TCO</a:t>
            </a:r>
            <a:r>
              <a:rPr lang="ru-RU" sz="1050" dirty="0">
                <a:latin typeface="+mj-lt"/>
                <a:hlinkClick r:id="rId6"/>
              </a:rPr>
              <a:t>.</a:t>
            </a:r>
            <a:endParaRPr lang="ru-RU" sz="1050" dirty="0">
              <a:latin typeface="+mj-lt"/>
            </a:endParaRPr>
          </a:p>
          <a:p>
            <a:pPr algn="just" fontAlgn="b"/>
            <a:endParaRPr lang="ru-RU" sz="1050" dirty="0">
              <a:latin typeface="+mj-lt"/>
            </a:endParaRPr>
          </a:p>
          <a:p>
            <a:pPr algn="just" fontAlgn="b"/>
            <a:r>
              <a:rPr lang="ru-RU" sz="1050" dirty="0">
                <a:latin typeface="+mj-lt"/>
              </a:rPr>
              <a:t>Для анализа выбраны модели: </a:t>
            </a:r>
          </a:p>
          <a:p>
            <a:pPr marL="171450" indent="-171450" algn="just" fontAlgn="b">
              <a:buFont typeface="Arial" panose="020B0604020202020204" pitchFamily="34" charset="0"/>
              <a:buChar char="•"/>
            </a:pPr>
            <a:r>
              <a:rPr lang="en-US" sz="1050" dirty="0">
                <a:latin typeface="+mj-lt"/>
              </a:rPr>
              <a:t>HAVAL JOLION COMFORT</a:t>
            </a:r>
            <a:endParaRPr lang="ru-RU" sz="1050" dirty="0">
              <a:latin typeface="+mj-lt"/>
            </a:endParaRPr>
          </a:p>
          <a:p>
            <a:pPr marL="171450" indent="-171450" algn="just" fontAlgn="b">
              <a:buFont typeface="Arial" panose="020B0604020202020204" pitchFamily="34" charset="0"/>
              <a:buChar char="•"/>
            </a:pPr>
            <a:r>
              <a:rPr lang="en-US" sz="1050" dirty="0">
                <a:latin typeface="+mj-lt"/>
              </a:rPr>
              <a:t>LADA GRANTA CROSS Comfort</a:t>
            </a:r>
            <a:endParaRPr lang="ru-RU" sz="1050" dirty="0">
              <a:latin typeface="+mj-lt"/>
            </a:endParaRPr>
          </a:p>
          <a:p>
            <a:pPr marL="171450" indent="-171450" algn="just" fontAlgn="b">
              <a:buFont typeface="Arial" panose="020B0604020202020204" pitchFamily="34" charset="0"/>
              <a:buChar char="•"/>
            </a:pPr>
            <a:r>
              <a:rPr lang="en-US" sz="1050" dirty="0">
                <a:latin typeface="+mj-lt"/>
              </a:rPr>
              <a:t>EVOLUTE I-JOY City+</a:t>
            </a:r>
            <a:endParaRPr lang="ru-RU" sz="1050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ru-RU" sz="1050" dirty="0">
              <a:latin typeface="+mj-lt"/>
            </a:endParaRPr>
          </a:p>
          <a:p>
            <a:pPr algn="just"/>
            <a:r>
              <a:rPr lang="ru-RU" sz="1050" dirty="0">
                <a:latin typeface="+mj-lt"/>
              </a:rPr>
              <a:t>В качестве собственника автомобиля такси выбрано юридическое лицо, осуществляющее перевозки пассажиров. Транспортное средство эксплуатируется в Москве. Срок владения автомобилем – 36 месяцев (3 года). Среднегодовой пробег – 130 тыс. км. Используются зимние шины </a:t>
            </a:r>
            <a:r>
              <a:rPr lang="en-US" sz="1050" dirty="0">
                <a:latin typeface="+mj-lt"/>
              </a:rPr>
              <a:t>Triangle</a:t>
            </a:r>
            <a:r>
              <a:rPr lang="ru-RU" sz="1050" dirty="0">
                <a:latin typeface="+mj-lt"/>
              </a:rPr>
              <a:t>, количество смен – 3 раза. </a:t>
            </a:r>
          </a:p>
          <a:p>
            <a:pPr algn="just"/>
            <a:endParaRPr lang="ru-RU" sz="1050" dirty="0">
              <a:latin typeface="+mj-lt"/>
            </a:endParaRPr>
          </a:p>
          <a:p>
            <a:pPr algn="just"/>
            <a:r>
              <a:rPr lang="ru-RU" sz="1050" dirty="0">
                <a:latin typeface="+mj-lt"/>
              </a:rPr>
              <a:t>Автомобиль приобретается в лизинг (срок договора – 3 года, ставка – 27,5%, первоначальный взнос – 20%). В стоимость  договора лизинга не входят расходы на ТО, страхование и т.д.</a:t>
            </a:r>
          </a:p>
          <a:p>
            <a:pPr algn="just"/>
            <a:endParaRPr lang="ru-RU" sz="1050" dirty="0">
              <a:latin typeface="+mj-lt"/>
            </a:endParaRPr>
          </a:p>
          <a:p>
            <a:pPr algn="just"/>
            <a:r>
              <a:rPr lang="ru-RU" sz="1050" dirty="0">
                <a:solidFill>
                  <a:srgbClr val="000000"/>
                </a:solidFill>
                <a:latin typeface="+mj-lt"/>
              </a:rPr>
              <a:t>Стоимость владения бензиновыми автомобилями </a:t>
            </a:r>
            <a:r>
              <a:rPr lang="en-US" sz="1050" dirty="0">
                <a:latin typeface="+mj-lt"/>
              </a:rPr>
              <a:t>HAVAL JOLION COMFORT</a:t>
            </a:r>
            <a:r>
              <a:rPr lang="ru-RU" sz="1050" dirty="0">
                <a:latin typeface="+mj-lt"/>
              </a:rPr>
              <a:t> </a:t>
            </a:r>
            <a:r>
              <a:rPr lang="ru-RU" sz="1050" dirty="0">
                <a:solidFill>
                  <a:srgbClr val="000000"/>
                </a:solidFill>
                <a:latin typeface="+mj-lt"/>
              </a:rPr>
              <a:t>составит 12,45 руб. за км и 4,9 млн руб. за три года, а </a:t>
            </a:r>
            <a:r>
              <a:rPr lang="en-US" sz="1050" dirty="0">
                <a:latin typeface="+mj-lt"/>
              </a:rPr>
              <a:t>LADA GRANTA CROSS Comfort</a:t>
            </a:r>
            <a:r>
              <a:rPr lang="ru-RU" sz="1050" dirty="0">
                <a:latin typeface="+mj-lt"/>
              </a:rPr>
              <a:t> </a:t>
            </a:r>
            <a:r>
              <a:rPr lang="ru-RU" sz="1050" dirty="0">
                <a:solidFill>
                  <a:srgbClr val="000000"/>
                </a:solidFill>
                <a:latin typeface="+mj-lt"/>
              </a:rPr>
              <a:t>– 9,49 руб. за км и 3,7 млн рублей за три года. Стоимость владения электромобилем </a:t>
            </a:r>
            <a:r>
              <a:rPr lang="en-US" sz="1050" dirty="0">
                <a:latin typeface="+mj-lt"/>
              </a:rPr>
              <a:t>EVOLUTE I-JOY City+</a:t>
            </a:r>
            <a:r>
              <a:rPr lang="ru-RU" sz="1050" dirty="0">
                <a:latin typeface="+mj-lt"/>
              </a:rPr>
              <a:t> составит</a:t>
            </a:r>
            <a:r>
              <a:rPr lang="ru-RU" sz="1050" dirty="0">
                <a:solidFill>
                  <a:srgbClr val="000000"/>
                </a:solidFill>
                <a:latin typeface="+mj-lt"/>
              </a:rPr>
              <a:t> 11,51 руб. за км и 4,5 млн рублей за три года. </a:t>
            </a:r>
          </a:p>
          <a:p>
            <a:pPr algn="just"/>
            <a:endParaRPr lang="ru-RU" sz="1050" dirty="0">
              <a:latin typeface="+mj-lt"/>
            </a:endParaRPr>
          </a:p>
          <a:p>
            <a:pPr algn="just"/>
            <a:r>
              <a:rPr lang="ru-RU" sz="1050" dirty="0">
                <a:latin typeface="+mj-lt"/>
              </a:rPr>
              <a:t>Расчет представлен в целях общего обзора стоимости владения бензиновыми автомобилями и электромобилями в такси и не подразумевает их сравнение. У каждой модели есть свои преимущества для таксопарков. </a:t>
            </a:r>
          </a:p>
          <a:p>
            <a:pPr algn="just"/>
            <a:endParaRPr lang="ru-RU" sz="1050" dirty="0">
              <a:latin typeface="+mj-lt"/>
            </a:endParaRPr>
          </a:p>
          <a:p>
            <a:pPr algn="just"/>
            <a:r>
              <a:rPr lang="ru-RU" sz="1050" i="1" dirty="0">
                <a:latin typeface="+mj-lt"/>
              </a:rPr>
              <a:t>*с учетом потери стоимости и льготного лизинга на </a:t>
            </a:r>
            <a:r>
              <a:rPr lang="en-US" sz="1050" i="1" dirty="0">
                <a:latin typeface="+mj-lt"/>
              </a:rPr>
              <a:t>LADA </a:t>
            </a:r>
            <a:r>
              <a:rPr lang="ru-RU" sz="1050" i="1" dirty="0">
                <a:latin typeface="+mj-lt"/>
              </a:rPr>
              <a:t>и </a:t>
            </a:r>
            <a:r>
              <a:rPr lang="en-US" sz="1050" i="1" dirty="0">
                <a:latin typeface="+mj-lt"/>
              </a:rPr>
              <a:t>EVOLUTE</a:t>
            </a:r>
            <a:r>
              <a:rPr lang="ru-RU" sz="1050" i="1" dirty="0">
                <a:latin typeface="+mj-lt"/>
              </a:rPr>
              <a:t>, а также без учета страховой корзины и </a:t>
            </a:r>
            <a:r>
              <a:rPr lang="ru-RU" sz="1050" i="1" dirty="0">
                <a:solidFill>
                  <a:srgbClr val="000000"/>
                </a:solidFill>
                <a:latin typeface="+mj-lt"/>
              </a:rPr>
              <a:t>дополнительных запчастей (запчасти, не входящие в регламентное ТО).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468737"/>
              </p:ext>
            </p:extLst>
          </p:nvPr>
        </p:nvGraphicFramePr>
        <p:xfrm>
          <a:off x="6807173" y="810376"/>
          <a:ext cx="5220000" cy="5196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0000">
                  <a:extLst>
                    <a:ext uri="{9D8B030D-6E8A-4147-A177-3AD203B41FA5}">
                      <a16:colId xmlns:a16="http://schemas.microsoft.com/office/drawing/2014/main" val="71574550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925508259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52172356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473488309"/>
                    </a:ext>
                  </a:extLst>
                </a:gridCol>
              </a:tblGrid>
              <a:tr h="4092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Стоимость владения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HAVAL JOLION COMFORT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LADA GRANTA CROSS Comfort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EVOLUTE I-JOY City+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083107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автомобиля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1 999 000,00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1 126 000,00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2 099 000,00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7652717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владения за км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12,45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9,49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11,51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751440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владения в год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1 618 568,04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1 233 311,70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1 496 580,63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838318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владения за 3 года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4 855 704,11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3 699 935,10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4 489 741,88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8403769"/>
                  </a:ext>
                </a:extLst>
              </a:tr>
              <a:tr h="111624">
                <a:tc gridSpan="2">
                  <a:txBody>
                    <a:bodyPr/>
                    <a:lstStyle/>
                    <a:p>
                      <a:pPr algn="ctr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088424"/>
                  </a:ext>
                </a:extLst>
              </a:tr>
              <a:tr h="21084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ru-RU" sz="1000" b="1" u="none" strike="noStrike" dirty="0">
                          <a:effectLst/>
                          <a:latin typeface="+mn-lt"/>
                        </a:rPr>
                        <a:t>Технические характеристики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470483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Объём двигателя/Емкость батареи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 л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 л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кВт·ч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1658798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Трансмиссия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MT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MT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238743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Тип привода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Front WD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Front WD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Front WD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005192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Мощность двигателя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143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лс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лс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лс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830929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Тип кузова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Station wagon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331764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Тип двигателя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Бензин (92)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Бензин (95)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Электрический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453972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Расход топлива на 100 км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7.5 л.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 л.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кВт·ч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58200"/>
                  </a:ext>
                </a:extLst>
              </a:tr>
              <a:tr h="111624">
                <a:tc gridSpan="2">
                  <a:txBody>
                    <a:bodyPr/>
                    <a:lstStyle/>
                    <a:p>
                      <a:pPr algn="ctr" fontAlgn="b"/>
                      <a:endParaRPr lang="ru-RU" sz="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4840207"/>
                  </a:ext>
                </a:extLst>
              </a:tr>
              <a:tr h="210846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ОСГОП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035353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10 177,47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10 177,47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10 177,47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473950"/>
                  </a:ext>
                </a:extLst>
              </a:tr>
              <a:tr h="111624">
                <a:tc gridSpan="3"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833153"/>
                  </a:ext>
                </a:extLst>
              </a:tr>
              <a:tr h="210846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1" dirty="0">
                          <a:latin typeface="+mn-lt"/>
                        </a:rPr>
                        <a:t>Финансовый лизинг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dirty="0"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dirty="0"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664426"/>
                  </a:ext>
                </a:extLst>
              </a:tr>
              <a:tr h="2207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при покупке в лизинг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1 532 065,70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2 855 606,45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2 664 007,87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3665860"/>
                  </a:ext>
                </a:extLst>
              </a:tr>
              <a:tr h="2207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Затраты на лизинг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406 065,70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756 606,45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665 007,87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5382443"/>
                  </a:ext>
                </a:extLst>
              </a:tr>
              <a:tr h="111624">
                <a:tc gridSpan="3"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416526"/>
                  </a:ext>
                </a:extLst>
              </a:tr>
              <a:tr h="210846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Потеря стоимости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634767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Потеря стоимости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975 003,49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558 268,02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1 117 148,08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5235645"/>
                  </a:ext>
                </a:extLst>
              </a:tr>
              <a:tr h="210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Остаточная стоимость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1 023 996,51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567 731,98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981 851,92 руб.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2614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97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25" y="5704677"/>
            <a:ext cx="667402" cy="6392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D4A075C-4393-4448-B45D-9173B5A705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7973" y="162347"/>
            <a:ext cx="10182225" cy="639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5318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2174</TotalTime>
  <Words>525</Words>
  <Application>Microsoft Office PowerPoint</Application>
  <PresentationFormat>Широкоэкранный</PresentationFormat>
  <Paragraphs>95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236</cp:revision>
  <dcterms:created xsi:type="dcterms:W3CDTF">2025-02-12T06:29:35Z</dcterms:created>
  <dcterms:modified xsi:type="dcterms:W3CDTF">2026-06-01T11:02:18Z</dcterms:modified>
</cp:coreProperties>
</file>