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5" r:id="rId3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600"/>
    <a:srgbClr val="FFE989"/>
    <a:srgbClr val="FDA36B"/>
    <a:srgbClr val="FFFF99"/>
    <a:srgbClr val="FFFF66"/>
    <a:srgbClr val="98C0E4"/>
    <a:srgbClr val="F6AF80"/>
    <a:srgbClr val="FF33CC"/>
    <a:srgbClr val="CC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75" autoAdjust="0"/>
    <p:restoredTop sz="94660"/>
  </p:normalViewPr>
  <p:slideViewPr>
    <p:cSldViewPr snapToGrid="0">
      <p:cViewPr>
        <p:scale>
          <a:sx n="106" d="100"/>
          <a:sy n="106" d="100"/>
        </p:scale>
        <p:origin x="106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rynok-korporativnyh-avtomobilej/korporativnye-prodazhi-elektromobilej-i-gibridov/" TargetMode="External"/><Relationship Id="rId2" Type="http://schemas.openxmlformats.org/officeDocument/2006/relationships/hyperlink" Target="https://napinfo.r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hyperlink" Target="https://napinfo.ru/services/avtomobilnaya-statistika/prodazhi-novyh-i-poderzhannyh-elektromobilej-i-gibridov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30DEBC-9A0F-4DD2-9CF9-5592BFE764C6}"/>
              </a:ext>
            </a:extLst>
          </p:cNvPr>
          <p:cNvSpPr txBox="1"/>
          <p:nvPr/>
        </p:nvSpPr>
        <p:spPr>
          <a:xfrm>
            <a:off x="1421362" y="717784"/>
            <a:ext cx="75437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200" dirty="0">
                <a:latin typeface="+mj-lt"/>
              </a:rPr>
              <a:t>По данным маркетингового агентства </a:t>
            </a:r>
            <a:r>
              <a:rPr lang="ru-RU" sz="1200" dirty="0">
                <a:latin typeface="+mj-lt"/>
                <a:hlinkClick r:id="rId2"/>
              </a:rPr>
              <a:t>НАПИ</a:t>
            </a:r>
            <a:r>
              <a:rPr lang="ru-RU" sz="1200" dirty="0">
                <a:latin typeface="+mj-lt"/>
              </a:rPr>
              <a:t>,</a:t>
            </a:r>
            <a:r>
              <a:rPr lang="en-US" sz="1200" dirty="0">
                <a:latin typeface="+mj-lt"/>
              </a:rPr>
              <a:t> </a:t>
            </a:r>
            <a:r>
              <a:rPr lang="ru-RU" sz="1200" dirty="0">
                <a:latin typeface="+mj-lt"/>
              </a:rPr>
              <a:t>за январь-июль 2026 года было реализовано 40,53 тыс. ед. новых подзаряжаемых 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гибридов PHEV, что на 140,3% больше, чем в прошлом году. Продажи гибридов частным клиентам за год выросли на 155,9%, клиентам, приобретающим автомобили в лизинг, – на 152,7%, а </a:t>
            </a:r>
            <a:r>
              <a:rPr lang="ru-RU" sz="1200" dirty="0">
                <a:latin typeface="+mj-lt"/>
                <a:cs typeface="Arial" panose="020B0604020202020204" pitchFamily="34" charset="0"/>
                <a:hlinkClick r:id="rId3"/>
              </a:rPr>
              <a:t>корпоративным клиентам 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с иными способами оплаты (за собственные средства, в кредит и т.д.) – на 20,6%. По сравнению с 2024 годом продажи гибридов PHEV выросли на 76,4%.</a:t>
            </a:r>
          </a:p>
          <a:p>
            <a:pPr algn="just">
              <a:spcAft>
                <a:spcPts val="800"/>
              </a:spcAft>
            </a:pPr>
            <a:r>
              <a:rPr lang="ru-RU" sz="1200" dirty="0">
                <a:latin typeface="+mj-lt"/>
                <a:cs typeface="Arial" panose="020B0604020202020204" pitchFamily="34" charset="0"/>
              </a:rPr>
              <a:t>Также за 7 месяцев 2026 года было реализовано 6,03 тыс. ед. электромобилей, что выше прошлогоднего показателя на 6,4%. По сравнению с 2025 годом продажи </a:t>
            </a:r>
            <a:r>
              <a:rPr lang="ru-RU" sz="1200" dirty="0">
                <a:latin typeface="+mj-lt"/>
                <a:cs typeface="Arial" panose="020B0604020202020204" pitchFamily="34" charset="0"/>
                <a:hlinkClick r:id="rId4"/>
              </a:rPr>
              <a:t>электрокаров частными клиентами 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выросли на 5,3%, лизинговым клиентам – на 118,2%. В то же время корпоративными клиентами было приобретено на 60,8% меньше таких автомобилей. Продажи электромобилей оказались ниже показателей 2024 года на 44,9%.</a:t>
            </a:r>
          </a:p>
          <a:p>
            <a:pPr algn="just">
              <a:spcAft>
                <a:spcPts val="800"/>
              </a:spcAft>
            </a:pPr>
            <a:r>
              <a:rPr lang="ru-RU" sz="1200" dirty="0">
                <a:latin typeface="+mj-lt"/>
                <a:cs typeface="Arial" panose="020B0604020202020204" pitchFamily="34" charset="0"/>
              </a:rPr>
              <a:t>В продажах гибридов PHEV частным клиентам преобладают модели </a:t>
            </a:r>
            <a:r>
              <a:rPr lang="en-US" sz="1200" dirty="0">
                <a:latin typeface="+mj-lt"/>
                <a:cs typeface="Arial" panose="020B0604020202020204" pitchFamily="34" charset="0"/>
              </a:rPr>
              <a:t>GEELY EX5 EM-I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и </a:t>
            </a:r>
            <a:r>
              <a:rPr lang="en-US" sz="1200" dirty="0">
                <a:latin typeface="+mj-lt"/>
                <a:cs typeface="Arial" panose="020B0604020202020204" pitchFamily="34" charset="0"/>
              </a:rPr>
              <a:t>EVOLUTE I-SPACE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 (по 16,9%), корпоративным – </a:t>
            </a:r>
            <a:r>
              <a:rPr lang="en-US" sz="1200" dirty="0">
                <a:latin typeface="+mj-lt"/>
              </a:rPr>
              <a:t>GEELY EX5 EM-I</a:t>
            </a:r>
            <a:r>
              <a:rPr lang="ru-RU" sz="1200" dirty="0">
                <a:latin typeface="+mj-lt"/>
              </a:rPr>
              <a:t> (10,8%), лизинговым – </a:t>
            </a:r>
            <a:r>
              <a:rPr lang="en-US" sz="1200" dirty="0">
                <a:latin typeface="+mj-lt"/>
              </a:rPr>
              <a:t>VOYAH FREE EVR</a:t>
            </a:r>
            <a:r>
              <a:rPr lang="ru-RU" sz="1200" dirty="0">
                <a:latin typeface="+mj-lt"/>
              </a:rPr>
              <a:t> (24,4%). </a:t>
            </a:r>
            <a:r>
              <a:rPr lang="ru-RU" sz="1200" dirty="0">
                <a:latin typeface="+mj-lt"/>
                <a:cs typeface="Arial" panose="020B0604020202020204" pitchFamily="34" charset="0"/>
              </a:rPr>
              <a:t>В продажах электромобилей наиболее популярной моделью у частных клиентов стал </a:t>
            </a:r>
            <a:r>
              <a:rPr lang="en-US" sz="1200" dirty="0">
                <a:latin typeface="+mj-lt"/>
              </a:rPr>
              <a:t>EVOLUTE I-JOY</a:t>
            </a:r>
            <a:r>
              <a:rPr lang="ru-RU" sz="1200" dirty="0">
                <a:latin typeface="+mj-lt"/>
              </a:rPr>
              <a:t> (29,1%), у корпоративных – </a:t>
            </a:r>
            <a:r>
              <a:rPr lang="en-US" sz="1200" dirty="0">
                <a:latin typeface="+mj-lt"/>
              </a:rPr>
              <a:t>MOSKVICH 3E</a:t>
            </a:r>
            <a:r>
              <a:rPr lang="ru-RU" sz="1200" dirty="0">
                <a:latin typeface="+mj-lt"/>
              </a:rPr>
              <a:t> (48,5%), у лизинговых – </a:t>
            </a:r>
            <a:r>
              <a:rPr lang="en-US" sz="1200" dirty="0">
                <a:latin typeface="+mj-lt"/>
              </a:rPr>
              <a:t>UMO 5</a:t>
            </a:r>
            <a:r>
              <a:rPr lang="ru-RU" sz="1200" dirty="0">
                <a:latin typeface="+mj-lt"/>
              </a:rPr>
              <a:t> (45,8%). </a:t>
            </a:r>
            <a:endParaRPr lang="en-US" sz="1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F7D0BA-7DBC-44E6-A9E6-58B3037E3E1F}"/>
              </a:ext>
            </a:extLst>
          </p:cNvPr>
          <p:cNvSpPr txBox="1"/>
          <p:nvPr/>
        </p:nvSpPr>
        <p:spPr>
          <a:xfrm>
            <a:off x="1000125" y="314437"/>
            <a:ext cx="796496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электромобили и гибриды предпочитают частные, корпоративные и лизинговые клиенты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-1527156" y="854822"/>
            <a:ext cx="1213723" cy="59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800" dirty="0"/>
              <a:t>#</a:t>
            </a:r>
            <a:r>
              <a:rPr lang="ru-RU" sz="800" dirty="0" err="1"/>
              <a:t>НАПИ_электромобили_гибриды</a:t>
            </a:r>
            <a:endParaRPr lang="ru-RU" sz="8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800" dirty="0"/>
              <a:t>#</a:t>
            </a:r>
            <a:r>
              <a:rPr lang="ru-RU" sz="800" dirty="0" err="1"/>
              <a:t>НАПИ_продажи</a:t>
            </a:r>
            <a:endParaRPr lang="ru-RU" sz="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664BC0-70FF-4A0B-9B6B-423F51D3F8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686" y="3518551"/>
            <a:ext cx="7077075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034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454892-D11F-441B-839D-6052DEBAD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206" y="647700"/>
            <a:ext cx="7267575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298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1899</TotalTime>
  <Words>241</Words>
  <Application>Microsoft Office PowerPoint</Application>
  <PresentationFormat>Экран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357</cp:revision>
  <cp:lastPrinted>2026-08-28T08:28:50Z</cp:lastPrinted>
  <dcterms:created xsi:type="dcterms:W3CDTF">2022-08-09T13:01:09Z</dcterms:created>
  <dcterms:modified xsi:type="dcterms:W3CDTF">2026-08-28T10:07:19Z</dcterms:modified>
</cp:coreProperties>
</file>