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1" autoAdjust="0"/>
    <p:restoredTop sz="94660"/>
  </p:normalViewPr>
  <p:slideViewPr>
    <p:cSldViewPr snapToGrid="0">
      <p:cViewPr>
        <p:scale>
          <a:sx n="98" d="100"/>
          <a:sy n="98" d="100"/>
        </p:scale>
        <p:origin x="103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park-taksi-v-rossii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2BE50ED5-117E-451A-9504-FE02887C06CC}"/>
              </a:ext>
            </a:extLst>
          </p:cNvPr>
          <p:cNvSpPr txBox="1">
            <a:spLocks/>
          </p:cNvSpPr>
          <p:nvPr/>
        </p:nvSpPr>
        <p:spPr>
          <a:xfrm>
            <a:off x="1347509" y="173508"/>
            <a:ext cx="7597145" cy="453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algn="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rgbClr val="333F50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марки </a:t>
            </a:r>
            <a:r>
              <a:rPr lang="ru-RU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модели составляют парк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лизинговых автомобилей в такси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47509" y="701619"/>
            <a:ext cx="7606146" cy="2016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500"/>
              </a:lnSpc>
              <a:spcAft>
                <a:spcPts val="800"/>
              </a:spcAft>
            </a:pPr>
            <a:r>
              <a:rPr lang="ru-RU" sz="1050" dirty="0">
                <a:latin typeface="+mj-lt"/>
              </a:rPr>
              <a:t>По данным маркетингового агентства </a:t>
            </a:r>
            <a:r>
              <a:rPr lang="ru-RU" sz="1050" dirty="0">
                <a:latin typeface="+mj-lt"/>
                <a:hlinkClick r:id="rId2"/>
              </a:rPr>
              <a:t>НАПИ</a:t>
            </a:r>
            <a:r>
              <a:rPr lang="ru-RU" sz="1050" dirty="0">
                <a:latin typeface="+mj-lt"/>
              </a:rPr>
              <a:t>, парк лизинговых автомобилей в такси на 01.07.2026 </a:t>
            </a:r>
            <a:r>
              <a:rPr lang="ru-RU" sz="1050" dirty="0">
                <a:solidFill>
                  <a:srgbClr val="000000"/>
                </a:solidFill>
                <a:latin typeface="+mj-lt"/>
              </a:rPr>
              <a:t>насчитывает 126,6 тыс. легковых автомобилей </a:t>
            </a:r>
            <a:r>
              <a:rPr lang="ru-RU" sz="1050" dirty="0">
                <a:latin typeface="+mj-lt"/>
              </a:rPr>
              <a:t>с действующими </a:t>
            </a:r>
            <a:r>
              <a:rPr lang="ru-RU" sz="1050">
                <a:latin typeface="+mj-lt"/>
              </a:rPr>
              <a:t>разрешениями.</a:t>
            </a:r>
            <a:endParaRPr lang="ru-RU" sz="1050" dirty="0">
              <a:latin typeface="+mj-lt"/>
            </a:endParaRPr>
          </a:p>
          <a:p>
            <a:pPr algn="just">
              <a:lnSpc>
                <a:spcPts val="1500"/>
              </a:lnSpc>
              <a:spcAft>
                <a:spcPts val="800"/>
              </a:spcAft>
            </a:pPr>
            <a:r>
              <a:rPr lang="ru-RU" sz="1050" dirty="0">
                <a:latin typeface="+mj-lt"/>
              </a:rPr>
              <a:t>В марочном зачете в </a:t>
            </a:r>
            <a:r>
              <a:rPr lang="ru-RU" sz="1050" dirty="0">
                <a:latin typeface="+mj-lt"/>
                <a:hlinkClick r:id="rId3"/>
              </a:rPr>
              <a:t>парке лизинговых автомобилей в такси</a:t>
            </a:r>
            <a:r>
              <a:rPr lang="ru-RU" sz="1050" dirty="0">
                <a:latin typeface="+mj-lt"/>
              </a:rPr>
              <a:t> доминирует </a:t>
            </a:r>
            <a:r>
              <a:rPr lang="en-US" sz="1050" dirty="0">
                <a:latin typeface="+mj-lt"/>
              </a:rPr>
              <a:t>LADA </a:t>
            </a:r>
            <a:r>
              <a:rPr lang="ru-RU" sz="1050" dirty="0">
                <a:latin typeface="+mj-lt"/>
              </a:rPr>
              <a:t>(17,1%). Второе и третье место заняли китайские бренды </a:t>
            </a:r>
            <a:r>
              <a:rPr lang="en-US" sz="1050" dirty="0">
                <a:latin typeface="+mj-lt"/>
              </a:rPr>
              <a:t>HAVAL (14</a:t>
            </a:r>
            <a:r>
              <a:rPr lang="ru-RU" sz="1050" dirty="0">
                <a:latin typeface="+mj-lt"/>
              </a:rPr>
              <a:t>,8%)</a:t>
            </a:r>
            <a:r>
              <a:rPr lang="en-US" sz="1050" dirty="0">
                <a:latin typeface="+mj-lt"/>
              </a:rPr>
              <a:t> </a:t>
            </a:r>
            <a:r>
              <a:rPr lang="ru-RU" sz="1050" dirty="0">
                <a:latin typeface="+mj-lt"/>
              </a:rPr>
              <a:t>и </a:t>
            </a:r>
            <a:r>
              <a:rPr lang="en-US" sz="1050" dirty="0">
                <a:latin typeface="+mj-lt"/>
              </a:rPr>
              <a:t>CHERY</a:t>
            </a:r>
            <a:r>
              <a:rPr lang="ru-RU" sz="1050" dirty="0">
                <a:latin typeface="+mj-lt"/>
              </a:rPr>
              <a:t> (13,1%). Также в топ вошли российские новые автомобили МОСКВИЧ (3,2%) и </a:t>
            </a:r>
            <a:r>
              <a:rPr lang="en-US" sz="1050" dirty="0">
                <a:latin typeface="+mj-lt"/>
              </a:rPr>
              <a:t>TENET</a:t>
            </a:r>
            <a:r>
              <a:rPr lang="ru-RU" sz="1050" dirty="0">
                <a:latin typeface="+mj-lt"/>
              </a:rPr>
              <a:t> (3,1%) Из традиционных иномарок в топ попали </a:t>
            </a:r>
            <a:r>
              <a:rPr lang="en-US" sz="1050" dirty="0">
                <a:latin typeface="+mj-lt"/>
              </a:rPr>
              <a:t>VOLKSWAGEN (3</a:t>
            </a:r>
            <a:r>
              <a:rPr lang="ru-RU" sz="1050" dirty="0">
                <a:latin typeface="+mj-lt"/>
              </a:rPr>
              <a:t>,</a:t>
            </a:r>
            <a:r>
              <a:rPr lang="en-US" sz="1050" dirty="0">
                <a:latin typeface="+mj-lt"/>
              </a:rPr>
              <a:t>5%) </a:t>
            </a:r>
            <a:r>
              <a:rPr lang="ru-RU" sz="1050" dirty="0">
                <a:latin typeface="+mj-lt"/>
              </a:rPr>
              <a:t>и </a:t>
            </a:r>
            <a:r>
              <a:rPr lang="en-US" sz="1050" dirty="0">
                <a:latin typeface="+mj-lt"/>
              </a:rPr>
              <a:t>KIA </a:t>
            </a:r>
            <a:r>
              <a:rPr lang="ru-RU" sz="1050" dirty="0">
                <a:latin typeface="+mj-lt"/>
              </a:rPr>
              <a:t>(3,2%). На ТОП-10 марок приходится 78,6% парка лизинговых автомобилей</a:t>
            </a:r>
            <a:r>
              <a:rPr lang="ru-RU" sz="1050">
                <a:latin typeface="+mj-lt"/>
              </a:rPr>
              <a:t>. </a:t>
            </a:r>
            <a:endParaRPr lang="ru-RU" sz="1050" dirty="0">
              <a:latin typeface="+mj-lt"/>
            </a:endParaRPr>
          </a:p>
          <a:p>
            <a:pPr algn="just">
              <a:lnSpc>
                <a:spcPts val="1500"/>
              </a:lnSpc>
              <a:spcAft>
                <a:spcPts val="800"/>
              </a:spcAft>
            </a:pPr>
            <a:r>
              <a:rPr lang="ru-RU" sz="1050" dirty="0">
                <a:latin typeface="+mj-lt"/>
              </a:rPr>
              <a:t>Модельный зачет возглавляет</a:t>
            </a:r>
            <a:r>
              <a:rPr lang="en-US" sz="1050" dirty="0">
                <a:latin typeface="+mj-lt"/>
              </a:rPr>
              <a:t> LADA GRANTA</a:t>
            </a:r>
            <a:r>
              <a:rPr lang="ru-RU" sz="1050" dirty="0">
                <a:latin typeface="+mj-lt"/>
              </a:rPr>
              <a:t> (11,8%), а </a:t>
            </a:r>
            <a:r>
              <a:rPr lang="en-US" sz="1050" dirty="0">
                <a:latin typeface="+mj-lt"/>
              </a:rPr>
              <a:t>LADA</a:t>
            </a:r>
            <a:r>
              <a:rPr lang="ru-RU" sz="1050" dirty="0">
                <a:latin typeface="+mj-lt"/>
              </a:rPr>
              <a:t> </a:t>
            </a:r>
            <a:r>
              <a:rPr lang="en-US" sz="1050" dirty="0">
                <a:latin typeface="+mj-lt"/>
              </a:rPr>
              <a:t>VESTA </a:t>
            </a:r>
            <a:r>
              <a:rPr lang="ru-RU" sz="1050" dirty="0">
                <a:latin typeface="+mj-lt"/>
              </a:rPr>
              <a:t>закрывает ТОП-5 (5,1%). На втором месте расположился </a:t>
            </a:r>
            <a:r>
              <a:rPr lang="en-US" sz="1050" dirty="0">
                <a:latin typeface="+mj-lt"/>
              </a:rPr>
              <a:t>HAVAL JOLION</a:t>
            </a:r>
            <a:r>
              <a:rPr lang="ru-RU" sz="1050" dirty="0">
                <a:latin typeface="+mj-lt"/>
              </a:rPr>
              <a:t> (11,3%), на третьем – </a:t>
            </a:r>
            <a:r>
              <a:rPr lang="en-US" sz="1050" dirty="0">
                <a:latin typeface="+mj-lt"/>
              </a:rPr>
              <a:t>CHERY ARRIZO 8</a:t>
            </a:r>
            <a:r>
              <a:rPr lang="ru-RU" sz="1050" dirty="0">
                <a:latin typeface="+mj-lt"/>
              </a:rPr>
              <a:t> (6,3%). Два места в топе занял автомобиль </a:t>
            </a:r>
            <a:r>
              <a:rPr lang="en-US" sz="1050" dirty="0">
                <a:latin typeface="+mj-lt"/>
              </a:rPr>
              <a:t>BELGEE</a:t>
            </a:r>
            <a:r>
              <a:rPr lang="ru-RU" sz="1050" dirty="0">
                <a:latin typeface="+mj-lt"/>
              </a:rPr>
              <a:t> с моделями </a:t>
            </a:r>
            <a:r>
              <a:rPr lang="en-US" sz="1050" dirty="0">
                <a:latin typeface="+mj-lt"/>
              </a:rPr>
              <a:t>X50 </a:t>
            </a:r>
            <a:r>
              <a:rPr lang="ru-RU" sz="1050" dirty="0">
                <a:latin typeface="+mj-lt"/>
              </a:rPr>
              <a:t>и </a:t>
            </a:r>
            <a:r>
              <a:rPr lang="en-US" sz="1050" dirty="0">
                <a:latin typeface="+mj-lt"/>
              </a:rPr>
              <a:t>X70</a:t>
            </a:r>
            <a:r>
              <a:rPr lang="ru-RU" sz="1050" dirty="0">
                <a:latin typeface="+mj-lt"/>
              </a:rPr>
              <a:t>. Традиционные иномарки из модельного топа уже выбыли.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562D95C3-7545-4526-BACF-8538D8D4D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336" y="2717812"/>
            <a:ext cx="74580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162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30</cp:revision>
  <dcterms:created xsi:type="dcterms:W3CDTF">2022-08-09T13:01:09Z</dcterms:created>
  <dcterms:modified xsi:type="dcterms:W3CDTF">2026-08-07T10:40:49Z</dcterms:modified>
</cp:coreProperties>
</file>