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50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66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69" autoAdjust="0"/>
    <p:restoredTop sz="94660"/>
  </p:normalViewPr>
  <p:slideViewPr>
    <p:cSldViewPr snapToGrid="0">
      <p:cViewPr>
        <p:scale>
          <a:sx n="98" d="100"/>
          <a:sy n="98" d="100"/>
        </p:scale>
        <p:origin x="47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3B22B0-5A31-4140-8705-0C6BB19C2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7BDEFE-FB39-4832-8C51-D0721610C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E0B61A-F6D0-468F-BA95-E7B8A4570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77B0-3D8E-4744-A9B6-52BF5EA5467F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0FD738-A48C-4BEA-97B2-AEAB5DFA8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D389E2-B493-4ED3-B5FC-DFC5630C3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139A-0929-4512-A12F-DAF826ADB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15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C2CAE4-6E83-4F2A-AB85-ACB201C2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9AAA85-5095-4070-A9E3-2853343B39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9D7BBA-B907-41E5-8464-B2BD3FF30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77B0-3D8E-4744-A9B6-52BF5EA5467F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F701DD-0236-44EE-BBBC-48B32466A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AAE6A6-3148-459B-BF44-F98579EFA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139A-0929-4512-A12F-DAF826ADB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10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CF6EB7-1509-4560-A0C0-70BAF289C8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947C1F9-6BAC-4CC6-8FCF-CA1A19638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77C988-2256-4DF7-9E29-F04B08574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77B0-3D8E-4744-A9B6-52BF5EA5467F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17160D-935C-459F-B7D7-05A142647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6FC75B-A391-4DF5-A6BD-FF88C2AB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139A-0929-4512-A12F-DAF826ADB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461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B095A-2B39-4C43-8AEA-A2A13920C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8AFAB0-AEFE-426C-B71A-8845F951D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2EE629-9AF8-4579-BADD-41E6DF7E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77B0-3D8E-4744-A9B6-52BF5EA5467F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874174-485B-4C92-B268-37E47DAAC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7B8607-9AC2-493E-A48E-A215ED62F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139A-0929-4512-A12F-DAF826ADB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794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275C0-9C30-4E50-855E-00A61C4C3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868DE9-36E0-4A0C-A334-9DEA277FA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FBE3DB-3C7D-4E57-8B8D-100A1E31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77B0-3D8E-4744-A9B6-52BF5EA5467F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0C0CBA-D07D-4B31-905A-D0F2D23EE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F4327B-7E9D-4166-A785-74089FE63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139A-0929-4512-A12F-DAF826ADB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669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B69BE-9BAA-4C41-9B36-F74AC4EE7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D511FC-00D2-45D0-BD27-9E63A58FE3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ABD745-C594-4F10-9D39-88D4ACBFE5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1FB460B-32F7-4861-B728-08C98787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77B0-3D8E-4744-A9B6-52BF5EA5467F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1CF4E2-4E45-4E5B-9CAD-BC46226E0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65951C-1612-4FCB-804E-5C28FD65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139A-0929-4512-A12F-DAF826ADB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61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989FF-DC2B-4F8C-B269-B1FB6D1E4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AFA285-D09D-4AF2-913F-BBA28D453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4269CD-EBA6-4A8C-8F5E-639D973EC4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72C0010-7909-4522-88DF-18062BA454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CD2B9C9-DD3B-401D-9189-54ADE5DD91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4B30CD9-A844-4732-80B8-95422D904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77B0-3D8E-4744-A9B6-52BF5EA5467F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74D09C-AD87-410D-972C-9ACBFF416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3E2108C-679F-4B48-A764-CD3B25332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139A-0929-4512-A12F-DAF826ADB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769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EEBC28-55E6-4259-A864-E4DCF0A79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AEBC0E2-D1C2-4EBD-BC31-1730449F9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77B0-3D8E-4744-A9B6-52BF5EA5467F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03E7BA-BC1D-4F62-ACD2-63300B956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DCF556B-30BC-409A-9B9D-C5B66C3AB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139A-0929-4512-A12F-DAF826ADB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57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72D4A9B-BF0F-492C-8DC1-73FFABFD4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77B0-3D8E-4744-A9B6-52BF5EA5467F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851D80F-7CF5-4330-BC27-378EDF76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A6FDEB-13C1-4E4E-8679-DFDF44A39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139A-0929-4512-A12F-DAF826ADB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14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982350-EDFB-42EC-819E-58CF47BB7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71FE45-5C9D-477C-AA39-5C8B6B52A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B94803-EFA4-4F79-A429-64FA08227A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D577E9-B197-462B-AA53-83305EE77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77B0-3D8E-4744-A9B6-52BF5EA5467F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974563-91F2-42F8-94F0-F28317BDA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DE6361-07A3-4A17-83D2-8C56534F5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139A-0929-4512-A12F-DAF826ADB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866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585398-E865-4B58-B056-68E714F5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62A4EBA-6541-49F7-B84F-26748F7CC3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5A3E83-5FCD-4336-9EC2-42B4EB519C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190943-E316-45FB-A3A8-9A770374C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77B0-3D8E-4744-A9B6-52BF5EA5467F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FE7972-96BC-455F-94A1-D54755B6D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26E983-5531-426C-B2FB-E93F7CA09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7139A-0929-4512-A12F-DAF826ADB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676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D457EC-69CB-45F7-B879-4F0179830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614CD3-8DF9-4D3B-AA6B-C73D748D4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5CCC61-1722-4533-AF4B-2B72D816E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677B0-3D8E-4744-A9B6-52BF5EA5467F}" type="datetimeFigureOut">
              <a:rPr lang="ru-RU" smtClean="0"/>
              <a:t>13.08.2026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9DC930-DB2E-4982-A83A-9C96D75EAB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DB324C-E930-4181-A159-E16F93A45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7139A-0929-4512-A12F-DAF826ADB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65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emf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leasingstat.ru/lizing-dorozhno-stroitelnoj-tehniki-2/" TargetMode="External"/><Relationship Id="rId4" Type="http://schemas.openxmlformats.org/officeDocument/2006/relationships/hyperlink" Target="https://napinfo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1CF2F-19B6-4B01-91BB-CDBA096AD5BE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hlinkClick r:id="rId2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1390978" y="6362381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1426671" y="574112"/>
            <a:ext cx="1053121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Рисунок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37" y="309612"/>
            <a:ext cx="998486" cy="583020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E4EA20B9-CFE9-49A0-B95D-AE8B436CCDB7}"/>
              </a:ext>
            </a:extLst>
          </p:cNvPr>
          <p:cNvSpPr txBox="1">
            <a:spLocks/>
          </p:cNvSpPr>
          <p:nvPr/>
        </p:nvSpPr>
        <p:spPr>
          <a:xfrm>
            <a:off x="3154018" y="137340"/>
            <a:ext cx="8481728" cy="453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algn="r" defTabSz="914400">
              <a:lnSpc>
                <a:spcPct val="90000"/>
              </a:lnSpc>
              <a:spcBef>
                <a:spcPct val="0"/>
              </a:spcBef>
              <a:buNone/>
              <a:defRPr sz="2000">
                <a:solidFill>
                  <a:srgbClr val="333F50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каких сегментах лизинг спецтехники </a:t>
            </a:r>
            <a:r>
              <a:rPr lang="ru-RU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вырос более чем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четверть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51876" y="645288"/>
            <a:ext cx="102927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По данным маркетингового агентства </a:t>
            </a:r>
            <a:r>
              <a:rPr lang="ru-RU" sz="1200" u="sng" dirty="0">
                <a:hlinkClick r:id="rId4"/>
              </a:rPr>
              <a:t>НАПИ</a:t>
            </a:r>
            <a:r>
              <a:rPr lang="ru-RU" sz="1200" dirty="0"/>
              <a:t>, по итогам января-июня 2026 года лизинг спецтехники показал активный рост. Всего в лизинг было выдано 19,4 тыс. ед. спецтехники, что выше прошлогоднего показателя на 30,5%.</a:t>
            </a:r>
          </a:p>
          <a:p>
            <a:pPr algn="just"/>
            <a:endParaRPr lang="ru-RU" sz="1200" dirty="0"/>
          </a:p>
          <a:p>
            <a:pPr algn="just"/>
            <a:r>
              <a:rPr lang="ru-RU" sz="1200" dirty="0"/>
              <a:t>Положительная динамика зафиксирована в ряде крупных сегментов:</a:t>
            </a:r>
          </a:p>
          <a:p>
            <a:pPr marL="355600" indent="-266700" algn="just">
              <a:buFont typeface="Arial" panose="020B0604020202020204" pitchFamily="34" charset="0"/>
              <a:buChar char="•"/>
            </a:pPr>
            <a:r>
              <a:rPr lang="ru-RU" sz="1200" dirty="0"/>
              <a:t>Складская техника (+176,3%)</a:t>
            </a:r>
          </a:p>
          <a:p>
            <a:pPr marL="355600" indent="-266700" algn="just">
              <a:buFont typeface="Arial" panose="020B0604020202020204" pitchFamily="34" charset="0"/>
              <a:buChar char="•"/>
            </a:pPr>
            <a:r>
              <a:rPr lang="ru-RU" sz="1200" dirty="0"/>
              <a:t>Сельскохозяйственная техника (+38,3%)</a:t>
            </a:r>
          </a:p>
          <a:p>
            <a:pPr marL="355600" indent="-266700" algn="just">
              <a:buFont typeface="Arial" panose="020B0604020202020204" pitchFamily="34" charset="0"/>
              <a:buChar char="•"/>
            </a:pPr>
            <a:r>
              <a:rPr lang="ru-RU" sz="1200" dirty="0"/>
              <a:t>Дорожно-строительная техника (+24,8%)</a:t>
            </a:r>
          </a:p>
          <a:p>
            <a:pPr algn="just"/>
            <a:endParaRPr lang="ru-RU" sz="1200" dirty="0"/>
          </a:p>
          <a:p>
            <a:pPr algn="just"/>
            <a:r>
              <a:rPr lang="ru-RU" sz="1200" dirty="0"/>
              <a:t>Среди сегментов спецтехники с сокращением </a:t>
            </a:r>
            <a:r>
              <a:rPr lang="ru-RU" sz="1200" dirty="0">
                <a:hlinkClick r:id="rId5"/>
              </a:rPr>
              <a:t>выдачи в лизинг</a:t>
            </a:r>
            <a:r>
              <a:rPr lang="ru-RU" sz="1200" dirty="0"/>
              <a:t> – подъемная техника (-14,3%).</a:t>
            </a:r>
          </a:p>
          <a:p>
            <a:pPr algn="just"/>
            <a:endParaRPr lang="ru-RU" sz="1200" dirty="0"/>
          </a:p>
          <a:p>
            <a:pPr algn="just"/>
            <a:r>
              <a:rPr lang="ru-RU" sz="1200" dirty="0"/>
              <a:t>Подробнее о тенденциях развития различных сегментов рынка лизинга расскажет Татьяна Арабаджи, директор НАПИ, в рамках выступления на сессии «Динамика и направления изменений в лизинговой отрасли», которая состоится на Всероссийской конференции «Рынок экспертов, брокеров и агентов по лизингу» в Санкт-Петербурге 20 августа</a:t>
            </a:r>
            <a:r>
              <a:rPr lang="ru-RU" sz="1200"/>
              <a:t>.   </a:t>
            </a:r>
            <a:endParaRPr lang="ru-RU" sz="1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-1465753" y="1114330"/>
            <a:ext cx="1196161" cy="491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900" dirty="0"/>
              <a:t>#</a:t>
            </a:r>
            <a:r>
              <a:rPr lang="ru-RU" sz="900" dirty="0" err="1"/>
              <a:t>НАПИ_спецтехника</a:t>
            </a:r>
            <a:endParaRPr lang="ru-RU" sz="9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900" dirty="0"/>
              <a:t>#</a:t>
            </a:r>
            <a:r>
              <a:rPr lang="ru-RU" sz="900" dirty="0" err="1"/>
              <a:t>НАПИ_лизинг</a:t>
            </a:r>
            <a:endParaRPr lang="ru-RU" sz="900" dirty="0"/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E4EA20B9-CFE9-49A0-B95D-AE8B436CCDB7}"/>
              </a:ext>
            </a:extLst>
          </p:cNvPr>
          <p:cNvSpPr txBox="1">
            <a:spLocks/>
          </p:cNvSpPr>
          <p:nvPr/>
        </p:nvSpPr>
        <p:spPr>
          <a:xfrm>
            <a:off x="3188658" y="-57986"/>
            <a:ext cx="8803873" cy="3834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algn="r" defTabSz="914400">
              <a:lnSpc>
                <a:spcPct val="90000"/>
              </a:lnSpc>
              <a:spcBef>
                <a:spcPct val="0"/>
              </a:spcBef>
              <a:buNone/>
              <a:defRPr sz="2000">
                <a:solidFill>
                  <a:srgbClr val="333F50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endParaRPr lang="ru-RU" sz="16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E1BF71-D087-4A55-83B7-4B011E4724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1831" y="6336054"/>
            <a:ext cx="10540898" cy="609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CFDF49-1DB1-4668-BE38-1738D39593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4534" y="3280737"/>
            <a:ext cx="968692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3360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146</Words>
  <Application>Microsoft Office PowerPoint</Application>
  <PresentationFormat>Широкоэкранный</PresentationFormat>
  <Paragraphs>15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Арабаджи Татьяна В</dc:creator>
  <cp:lastModifiedBy>Болушева Ольга Александровна</cp:lastModifiedBy>
  <cp:revision>40</cp:revision>
  <dcterms:created xsi:type="dcterms:W3CDTF">2026-08-12T06:07:32Z</dcterms:created>
  <dcterms:modified xsi:type="dcterms:W3CDTF">2026-08-13T07:54:09Z</dcterms:modified>
</cp:coreProperties>
</file>