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84CB"/>
    <a:srgbClr val="5881CA"/>
    <a:srgbClr val="993366"/>
    <a:srgbClr val="D60093"/>
    <a:srgbClr val="567F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352" autoAdjust="0"/>
    <p:restoredTop sz="94660"/>
  </p:normalViewPr>
  <p:slideViewPr>
    <p:cSldViewPr snapToGrid="0">
      <p:cViewPr>
        <p:scale>
          <a:sx n="93" d="100"/>
          <a:sy n="93" d="100"/>
        </p:scale>
        <p:origin x="1440" y="4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003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94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32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44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1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6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55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2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23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97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16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D5989-14C6-404C-8A65-40B5B34DAE63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9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leasingstat.ru/lizing-avtobusov-2/" TargetMode="External"/><Relationship Id="rId2" Type="http://schemas.openxmlformats.org/officeDocument/2006/relationships/hyperlink" Target="https://napinfo.ru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F2EC862-AABF-4AF2-A010-60D8156FB4B1}"/>
              </a:ext>
            </a:extLst>
          </p:cNvPr>
          <p:cNvSpPr txBox="1"/>
          <p:nvPr/>
        </p:nvSpPr>
        <p:spPr>
          <a:xfrm>
            <a:off x="1397963" y="678722"/>
            <a:ext cx="76101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>
                <a:latin typeface="+mj-lt"/>
              </a:rPr>
              <a:t>По данным маркетингового агентства </a:t>
            </a:r>
            <a:r>
              <a:rPr lang="ru-RU" sz="1200" u="sng" dirty="0">
                <a:latin typeface="+mj-lt"/>
                <a:hlinkClick r:id="rId2"/>
              </a:rPr>
              <a:t>НАПИ</a:t>
            </a:r>
            <a:r>
              <a:rPr lang="ru-RU" sz="1200" dirty="0">
                <a:latin typeface="+mj-lt"/>
              </a:rPr>
              <a:t>, в январе-августе 2026 года в лизинг было выдано 3,0 тыс. ед. новых и подержанных автобусов, что на 16,1% меньше, чем годом ранее.</a:t>
            </a:r>
          </a:p>
          <a:p>
            <a:pPr algn="just"/>
            <a:endParaRPr lang="ru-RU" sz="1200" dirty="0">
              <a:latin typeface="+mj-lt"/>
            </a:endParaRPr>
          </a:p>
          <a:p>
            <a:pPr algn="just"/>
            <a:r>
              <a:rPr lang="ru-RU" sz="1200" dirty="0">
                <a:latin typeface="+mj-lt"/>
              </a:rPr>
              <a:t>По сравнению с 2025 годом, лизинг подержанных автобусов упал (-57,4% до 0,55 тыс. ед.). Доля лизинга в общих продажах подержанной техники составила лишь 6,2% (-5,2 </a:t>
            </a:r>
            <a:r>
              <a:rPr lang="ru-RU" sz="1200" dirty="0" err="1">
                <a:latin typeface="+mj-lt"/>
              </a:rPr>
              <a:t>п.п</a:t>
            </a:r>
            <a:r>
              <a:rPr lang="ru-RU" sz="1200" dirty="0">
                <a:latin typeface="+mj-lt"/>
              </a:rPr>
              <a:t>.). В то же время лизинг новых автобусов показал рост за год  (+7,5% до 2,45 тыс. ед.). Доля лизинга в продажах новой техники достигла 42,1% (+3,8 </a:t>
            </a:r>
            <a:r>
              <a:rPr lang="ru-RU" sz="1200" dirty="0" err="1">
                <a:latin typeface="+mj-lt"/>
              </a:rPr>
              <a:t>п.п</a:t>
            </a:r>
            <a:r>
              <a:rPr lang="ru-RU" sz="1200" dirty="0">
                <a:latin typeface="+mj-lt"/>
              </a:rPr>
              <a:t>.).</a:t>
            </a:r>
          </a:p>
          <a:p>
            <a:pPr algn="just"/>
            <a:endParaRPr lang="ru-RU" sz="1200" dirty="0">
              <a:latin typeface="+mj-lt"/>
            </a:endParaRPr>
          </a:p>
          <a:p>
            <a:pPr algn="just"/>
            <a:r>
              <a:rPr lang="ru-RU" sz="1200" dirty="0">
                <a:latin typeface="+mj-lt"/>
              </a:rPr>
              <a:t>Среди ТОП-7 регионов по </a:t>
            </a:r>
            <a:r>
              <a:rPr lang="ru-RU" sz="1200" dirty="0">
                <a:latin typeface="+mj-lt"/>
                <a:hlinkClick r:id="rId3"/>
              </a:rPr>
              <a:t>лизингу автобусов</a:t>
            </a:r>
            <a:r>
              <a:rPr lang="ru-RU" sz="1200" dirty="0">
                <a:latin typeface="+mj-lt"/>
              </a:rPr>
              <a:t>, доля новой техники превышает 90% общего объема лизинга в Московской, Ярославской, Ростовской областях и Красноярском крае. Подержанные автобусы выдавались в лизинг активнее, чем новые в республике Удмуртия.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-1384419" y="980901"/>
            <a:ext cx="11336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#</a:t>
            </a:r>
            <a:r>
              <a:rPr lang="ru-RU" sz="1000" dirty="0" err="1"/>
              <a:t>НАПИ_автобусы</a:t>
            </a:r>
            <a:endParaRPr lang="ru-RU" sz="1000" dirty="0"/>
          </a:p>
          <a:p>
            <a:r>
              <a:rPr lang="ru-RU" sz="1000" dirty="0"/>
              <a:t>#</a:t>
            </a:r>
            <a:r>
              <a:rPr lang="ru-RU" sz="1000" dirty="0" err="1"/>
              <a:t>НАПИ_лизинг</a:t>
            </a:r>
            <a:endParaRPr lang="ru-RU" sz="1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2212DA-AACC-4904-805D-4ACE13183B43}"/>
              </a:ext>
            </a:extLst>
          </p:cNvPr>
          <p:cNvSpPr txBox="1"/>
          <p:nvPr/>
        </p:nvSpPr>
        <p:spPr>
          <a:xfrm>
            <a:off x="1443024" y="278364"/>
            <a:ext cx="75650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Более 40% новых автобусов реализуются в лизинг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20BD05A-E2E2-4A15-8284-1FE9592372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4537" y="2828925"/>
            <a:ext cx="7191375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610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F546FA-BCD8-4B02-9E44-9B128F3ACA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7577" y="757398"/>
            <a:ext cx="6096000" cy="600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1590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259</TotalTime>
  <Words>161</Words>
  <Application>Microsoft Office PowerPoint</Application>
  <PresentationFormat>Экран (4:3)</PresentationFormat>
  <Paragraphs>8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Болушева Ольга Александровна</dc:creator>
  <cp:lastModifiedBy>Болушева Ольга Александровна</cp:lastModifiedBy>
  <cp:revision>94</cp:revision>
  <dcterms:created xsi:type="dcterms:W3CDTF">2022-08-09T13:01:09Z</dcterms:created>
  <dcterms:modified xsi:type="dcterms:W3CDTF">2026-09-15T08:36:39Z</dcterms:modified>
</cp:coreProperties>
</file>