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9" r:id="rId2"/>
    <p:sldId id="268" r:id="rId3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FFF"/>
    <a:srgbClr val="A1D692"/>
    <a:srgbClr val="F4896C"/>
    <a:srgbClr val="7498D2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J:\&#1055;&#1056;&#1045;&#1047;&#1045;&#1053;&#1058;&#1040;&#1062;&#1048;&#1048;\&#1051;&#1080;&#1079;&#1080;&#1085;&#1075;&#1086;&#1074;&#1099;&#1077;%20&#1073;&#1088;&#1086;&#1082;&#1077;&#1088;&#1099;%20_&#1040;&#1074;&#1075;&#1091;&#1089;&#1090;%202026\&#1088;&#1072;&#1089;&#1095;&#1077;&#1090;&#1099;%20&#1083;&#1080;&#1079;&#1080;&#1085;&#1075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064814814814812"/>
          <c:y val="0.19185185185185186"/>
          <c:w val="0.5575"/>
          <c:h val="0.5575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4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CFBE4-2B1B-4282-8621-CA015DAD413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99762-84CB-4BBC-93C3-126C65C42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6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3652B-E2E8-4CA6-927F-EBD23F51FB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98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8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3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77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2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9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57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11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88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17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5981C-B3F7-426B-B40B-8B504A39649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73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leasingstat.ru/lizing-pricepov-i-polupricepov-2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leasingstat.ru/lizing-gruzovyh-avtomobilej-2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singstat.ru/lizing-lcv-2/" TargetMode="External"/><Relationship Id="rId5" Type="http://schemas.openxmlformats.org/officeDocument/2006/relationships/hyperlink" Target="https://leasingstat.ru/lizing-legkovyh-avtomobilej-2/" TargetMode="External"/><Relationship Id="rId4" Type="http://schemas.openxmlformats.org/officeDocument/2006/relationships/hyperlink" Target="http://www.napinfo.ru/" TargetMode="External"/><Relationship Id="rId9" Type="http://schemas.openxmlformats.org/officeDocument/2006/relationships/hyperlink" Target="https://leasingstat.ru/lizing-avtobusov-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ABD864A0-29EA-4A3A-A79F-EC9ACECEBB8D}"/>
              </a:ext>
            </a:extLst>
          </p:cNvPr>
          <p:cNvSpPr txBox="1"/>
          <p:nvPr/>
        </p:nvSpPr>
        <p:spPr>
          <a:xfrm>
            <a:off x="1074999" y="6679123"/>
            <a:ext cx="131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맑은 고딕" panose="020B0503020000020004" pitchFamily="34" charset="-127"/>
                <a:cs typeface="Arial" panose="020B0604020202020204" pitchFamily="34" charset="0"/>
              </a:rPr>
              <a:t>www.napinfo.ru</a:t>
            </a:r>
            <a:endParaRPr kumimoji="0" lang="ko-KR" alt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A8F4A89-22B8-7C4C-AD26-BB4B17057746}"/>
              </a:ext>
            </a:extLst>
          </p:cNvPr>
          <p:cNvCxnSpPr>
            <a:cxnSpLocks/>
          </p:cNvCxnSpPr>
          <p:nvPr/>
        </p:nvCxnSpPr>
        <p:spPr>
          <a:xfrm flipH="1">
            <a:off x="1075331" y="6703875"/>
            <a:ext cx="1115583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7" y="309612"/>
            <a:ext cx="998486" cy="58302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2CFA3FF-8145-44AF-954A-D834D3FE4CEB}"/>
              </a:ext>
            </a:extLst>
          </p:cNvPr>
          <p:cNvSpPr txBox="1"/>
          <p:nvPr/>
        </p:nvSpPr>
        <p:spPr>
          <a:xfrm>
            <a:off x="997118" y="6334543"/>
            <a:ext cx="3369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latin typeface="+mj-lt"/>
              </a:rPr>
              <a:t>*автомобили с полной массой до 6 т включительно, в </a:t>
            </a:r>
            <a:r>
              <a:rPr lang="ru-RU" sz="900" dirty="0" err="1">
                <a:latin typeface="+mj-lt"/>
              </a:rPr>
              <a:t>т.ч</a:t>
            </a:r>
            <a:r>
              <a:rPr lang="ru-RU" sz="900" dirty="0">
                <a:latin typeface="+mj-lt"/>
              </a:rPr>
              <a:t>. пикапы</a:t>
            </a:r>
          </a:p>
          <a:p>
            <a:r>
              <a:rPr lang="ru-RU" sz="900" dirty="0">
                <a:latin typeface="+mj-lt"/>
              </a:rPr>
              <a:t>**автомобили с полной массой свыше 6 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7EE8B5-FD12-427A-9893-63E2D716207A}"/>
              </a:ext>
            </a:extLst>
          </p:cNvPr>
          <p:cNvSpPr txBox="1"/>
          <p:nvPr/>
        </p:nvSpPr>
        <p:spPr>
          <a:xfrm>
            <a:off x="4482367" y="190737"/>
            <a:ext cx="7475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лизинга в сегментах легковых и коммерческих автомобилей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397" y="1032002"/>
            <a:ext cx="1365274" cy="233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</a:t>
            </a:r>
            <a:r>
              <a:rPr lang="ru-RU" sz="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НАПИ_лизинг</a:t>
            </a:r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426671" y="574112"/>
            <a:ext cx="105312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426671" y="674144"/>
            <a:ext cx="1053121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/>
              <a:t>По данным маркетингового агентства </a:t>
            </a:r>
            <a:r>
              <a:rPr lang="ru-RU" sz="1200" dirty="0">
                <a:hlinkClick r:id="rId4"/>
              </a:rPr>
              <a:t>НАПИ</a:t>
            </a:r>
            <a:r>
              <a:rPr lang="ru-RU" sz="1200" dirty="0"/>
              <a:t>, в январе-августе 2026 года лизинг легковых и коммерческих автомобилей составил 178,9 тыс. ед., он вырос на 1,1% по сравнению с 8 мес. прошлого года. По сравнению с январем-августом 2024 года лизинг сократился на 37,9%</a:t>
            </a:r>
          </a:p>
          <a:p>
            <a:pPr algn="just">
              <a:lnSpc>
                <a:spcPct val="150000"/>
              </a:lnSpc>
            </a:pPr>
            <a:endParaRPr lang="ru-RU" sz="1200" dirty="0"/>
          </a:p>
          <a:p>
            <a:pPr algn="just">
              <a:lnSpc>
                <a:spcPct val="150000"/>
              </a:lnSpc>
            </a:pPr>
            <a:r>
              <a:rPr lang="ru-RU" sz="1200" dirty="0"/>
              <a:t>Несмотря на общее сокращение лизинга, рост зафиксирован в сегментах легковых</a:t>
            </a:r>
            <a:r>
              <a:rPr lang="en-US" sz="1200" dirty="0"/>
              <a:t> </a:t>
            </a:r>
            <a:r>
              <a:rPr lang="ru-RU" sz="1200" dirty="0"/>
              <a:t>автомобилей, грузовых автомобилей и прицепной техники.</a:t>
            </a:r>
          </a:p>
          <a:p>
            <a:pPr algn="just">
              <a:lnSpc>
                <a:spcPct val="150000"/>
              </a:lnSpc>
            </a:pPr>
            <a:endParaRPr lang="ru-RU" sz="1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Лизинг </a:t>
            </a:r>
            <a:r>
              <a:rPr lang="ru-RU" sz="1200" dirty="0">
                <a:hlinkClick r:id="rId5"/>
              </a:rPr>
              <a:t>легковых</a:t>
            </a:r>
            <a:r>
              <a:rPr lang="ru-RU" sz="1200" dirty="0"/>
              <a:t> автомобилей за январь-август 2026 года составил 99,2 тыс. ед. (+3,0% по сравнению с 2025 г.). Доля легковушек в общем объеме лизинга составила 55,4% (+1 </a:t>
            </a:r>
            <a:r>
              <a:rPr lang="ru-RU" sz="1200" dirty="0" err="1"/>
              <a:t>п.п</a:t>
            </a:r>
            <a:r>
              <a:rPr lang="ru-RU" sz="1200" dirty="0"/>
              <a:t>.).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hlinkClick r:id="rId6"/>
              </a:rPr>
              <a:t>Легких коммерческих </a:t>
            </a:r>
            <a:r>
              <a:rPr lang="ru-RU" sz="1200" dirty="0"/>
              <a:t>автомобилей* в лизинг было выдано 27,6 тыс. ед. (-8,5%). На их долю пришлось 15,4% лизинга (-1,7 </a:t>
            </a:r>
            <a:r>
              <a:rPr lang="ru-RU" sz="1200" dirty="0" err="1"/>
              <a:t>п.п</a:t>
            </a:r>
            <a:r>
              <a:rPr lang="ru-RU" sz="1200" dirty="0"/>
              <a:t>.).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Количество выданных в лизинг </a:t>
            </a:r>
            <a:r>
              <a:rPr lang="ru-RU" sz="1200" dirty="0">
                <a:hlinkClick r:id="rId7"/>
              </a:rPr>
              <a:t>грузовых</a:t>
            </a:r>
            <a:r>
              <a:rPr lang="ru-RU" sz="1200" dirty="0"/>
              <a:t>** автомобилей достигло 34,7 тыс. ед. (+4,6%). Доля грузовиков в лизинге – 19,4% (+0,7 </a:t>
            </a:r>
            <a:r>
              <a:rPr lang="ru-RU" sz="1200" dirty="0" err="1"/>
              <a:t>п.п</a:t>
            </a:r>
            <a:r>
              <a:rPr lang="ru-RU" sz="1200" dirty="0"/>
              <a:t>.)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Лизинг </a:t>
            </a:r>
            <a:r>
              <a:rPr lang="ru-RU" sz="1200" dirty="0">
                <a:hlinkClick r:id="rId8"/>
              </a:rPr>
              <a:t>прицепной техники </a:t>
            </a:r>
            <a:r>
              <a:rPr lang="ru-RU" sz="1200" dirty="0"/>
              <a:t>составил 1</a:t>
            </a:r>
            <a:r>
              <a:rPr lang="en-US" sz="1200" dirty="0"/>
              <a:t>4</a:t>
            </a:r>
            <a:r>
              <a:rPr lang="ru-RU" sz="1200" dirty="0"/>
              <a:t>,4 тыс. ед. (+4,6%). Доля выросла до 8,1% (+0,3 </a:t>
            </a:r>
            <a:r>
              <a:rPr lang="ru-RU" sz="1200" dirty="0" err="1"/>
              <a:t>п.п</a:t>
            </a:r>
            <a:r>
              <a:rPr lang="ru-RU" sz="1200" dirty="0"/>
              <a:t>.)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>
                <a:hlinkClick r:id="rId9"/>
              </a:rPr>
              <a:t>Автобусов</a:t>
            </a:r>
            <a:r>
              <a:rPr lang="ru-RU" sz="1200" dirty="0"/>
              <a:t> за 8 мес. 2026 года в лизинг было выдано 3,0 тыс. ед. (-16,1%). Доля автобусов в лизинге сократилась до 1,7% (-0,3 </a:t>
            </a:r>
            <a:r>
              <a:rPr lang="ru-RU" sz="1200" dirty="0" err="1"/>
              <a:t>п.п</a:t>
            </a:r>
            <a:r>
              <a:rPr lang="ru-RU" sz="1200" dirty="0"/>
              <a:t>.)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200" dirty="0"/>
          </a:p>
          <a:p>
            <a:pPr algn="just">
              <a:lnSpc>
                <a:spcPct val="150000"/>
              </a:lnSpc>
            </a:pPr>
            <a:r>
              <a:rPr lang="ru-RU" sz="1200" dirty="0"/>
              <a:t>При этом ни один сегмент не достиг показателей января-августа 2024 года. Результаты 2026 года ниже прошлогодних на: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-30,4% - легковые автомобили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-32,1% - </a:t>
            </a:r>
            <a:r>
              <a:rPr lang="en-US" sz="1200" dirty="0"/>
              <a:t>LCV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-49,7%</a:t>
            </a:r>
            <a:r>
              <a:rPr lang="en-US" sz="1200" dirty="0"/>
              <a:t> - </a:t>
            </a:r>
            <a:r>
              <a:rPr lang="ru-RU" sz="1200" dirty="0"/>
              <a:t>грузовые автомобили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-53,1% - прицепная техника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200" dirty="0"/>
              <a:t>-40,2% - автобусы</a:t>
            </a:r>
          </a:p>
        </p:txBody>
      </p:sp>
      <p:sp>
        <p:nvSpPr>
          <p:cNvPr id="11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6979662" y="6596153"/>
            <a:ext cx="465443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/ Национальное Агентство Промышленной Информации, </a:t>
            </a:r>
            <a:r>
              <a:rPr lang="ru-RU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Федресурс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9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1271B69-AA02-4C44-AB0D-F9DA999B9A06}"/>
              </a:ext>
            </a:extLst>
          </p:cNvPr>
          <p:cNvSpPr txBox="1">
            <a:spLocks/>
          </p:cNvSpPr>
          <p:nvPr/>
        </p:nvSpPr>
        <p:spPr>
          <a:xfrm>
            <a:off x="11635745" y="243513"/>
            <a:ext cx="391428" cy="195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1CF2F-19B6-4B01-91BB-CDBA096AD5BE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ABD864A0-29EA-4A3A-A79F-EC9ACECEBB8D}"/>
              </a:ext>
            </a:extLst>
          </p:cNvPr>
          <p:cNvSpPr txBox="1"/>
          <p:nvPr/>
        </p:nvSpPr>
        <p:spPr>
          <a:xfrm>
            <a:off x="1075330" y="6686743"/>
            <a:ext cx="131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www.napinfo.ru</a:t>
            </a:r>
            <a:endParaRPr kumimoji="0" lang="ko-KR" alt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A8F4A89-22B8-7C4C-AD26-BB4B17057746}"/>
              </a:ext>
            </a:extLst>
          </p:cNvPr>
          <p:cNvCxnSpPr>
            <a:cxnSpLocks/>
          </p:cNvCxnSpPr>
          <p:nvPr/>
        </p:nvCxnSpPr>
        <p:spPr>
          <a:xfrm flipH="1">
            <a:off x="1075331" y="6703875"/>
            <a:ext cx="1115583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426671" y="574112"/>
            <a:ext cx="105312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7" y="309612"/>
            <a:ext cx="998486" cy="583020"/>
          </a:xfrm>
          <a:prstGeom prst="rect">
            <a:avLst/>
          </a:prstGeom>
        </p:spPr>
      </p:pic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A3E2B5E4-59F3-4979-8171-B8224828782F}"/>
              </a:ext>
            </a:extLst>
          </p:cNvPr>
          <p:cNvGraphicFramePr>
            <a:graphicFrameLocks/>
          </p:cNvGraphicFramePr>
          <p:nvPr/>
        </p:nvGraphicFramePr>
        <p:xfrm>
          <a:off x="1089650" y="1470274"/>
          <a:ext cx="1080000" cy="1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735F0F-5C95-4BD0-BEB5-5F0489CEA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7521" y="341256"/>
            <a:ext cx="919162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374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323</Words>
  <Application>Microsoft Office PowerPoint</Application>
  <PresentationFormat>Широкоэкранный</PresentationFormat>
  <Paragraphs>25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</dc:creator>
  <cp:lastModifiedBy>Болушева Ольга Александровна</cp:lastModifiedBy>
  <cp:revision>96</cp:revision>
  <cp:lastPrinted>2026-09-18T12:02:35Z</cp:lastPrinted>
  <dcterms:created xsi:type="dcterms:W3CDTF">2026-09-18T07:53:04Z</dcterms:created>
  <dcterms:modified xsi:type="dcterms:W3CDTF">2026-09-24T09:44:21Z</dcterms:modified>
</cp:coreProperties>
</file>