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75" r:id="rId2"/>
  </p:sldIdLst>
  <p:sldSz cx="9144000" cy="6858000" type="screen4x3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FFCC00"/>
    <a:srgbClr val="FFD13F"/>
    <a:srgbClr val="FF9999"/>
    <a:srgbClr val="C8B7D1"/>
    <a:srgbClr val="E2A6C4"/>
    <a:srgbClr val="993366"/>
    <a:srgbClr val="FFCC99"/>
    <a:srgbClr val="FF9B37"/>
    <a:srgbClr val="FFAB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78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63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2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9D8339-4C8B-4BE1-A0E4-1EDD43411295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1241425"/>
            <a:ext cx="4475163" cy="3357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3663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2" y="9443663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93331D-7C21-4B88-8FF2-BA4427CE1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495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apinfo.ru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leasingstat.ru/lizing-lcv-2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49D1AF72-EE87-40D9-9604-8816770A40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8859" y="2954864"/>
            <a:ext cx="7345680" cy="378714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F2EC862-AABF-4AF2-A010-60D8156FB4B1}"/>
              </a:ext>
            </a:extLst>
          </p:cNvPr>
          <p:cNvSpPr txBox="1"/>
          <p:nvPr/>
        </p:nvSpPr>
        <p:spPr>
          <a:xfrm>
            <a:off x="1425557" y="792164"/>
            <a:ext cx="7626032" cy="2008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350"/>
              </a:lnSpc>
              <a:spcAft>
                <a:spcPts val="1200"/>
              </a:spcAft>
            </a:pPr>
            <a:r>
              <a:rPr lang="ru-RU" sz="1100" dirty="0">
                <a:latin typeface="+mj-lt"/>
              </a:rPr>
              <a:t>По данным маркетингового агентства </a:t>
            </a:r>
            <a:r>
              <a:rPr lang="ru-RU" sz="1100" dirty="0">
                <a:latin typeface="+mj-lt"/>
                <a:hlinkClick r:id="rId3"/>
              </a:rPr>
              <a:t>НАПИ</a:t>
            </a:r>
            <a:r>
              <a:rPr lang="ru-RU" sz="1100" dirty="0">
                <a:latin typeface="+mj-lt"/>
              </a:rPr>
              <a:t>, за январь-июль 2026 года в финансовый лизинг было выдано </a:t>
            </a:r>
            <a:r>
              <a:rPr lang="en-US" sz="1100" dirty="0">
                <a:latin typeface="+mj-lt"/>
              </a:rPr>
              <a:t>24,3</a:t>
            </a:r>
            <a:r>
              <a:rPr lang="ru-RU" sz="1100" dirty="0">
                <a:latin typeface="+mj-lt"/>
              </a:rPr>
              <a:t> тыс. ед. новых и подержанных </a:t>
            </a:r>
            <a:r>
              <a:rPr lang="en-US" sz="1100" dirty="0">
                <a:latin typeface="+mj-lt"/>
              </a:rPr>
              <a:t>LCV</a:t>
            </a:r>
            <a:r>
              <a:rPr lang="ru-RU" sz="1100" dirty="0">
                <a:latin typeface="+mj-lt"/>
              </a:rPr>
              <a:t>*. Показатель оказался на 6,8% меньше прошлогоднего значения (26,0 тыс. ед.) и на 30,6% меньше результата 2024 года (35,0 тыс. ед</a:t>
            </a:r>
            <a:r>
              <a:rPr lang="ru-RU" sz="1100">
                <a:latin typeface="+mj-lt"/>
              </a:rPr>
              <a:t>.).  </a:t>
            </a:r>
            <a:endParaRPr lang="ru-RU" sz="1100" dirty="0">
              <a:latin typeface="+mj-lt"/>
            </a:endParaRPr>
          </a:p>
          <a:p>
            <a:pPr algn="just">
              <a:lnSpc>
                <a:spcPts val="1350"/>
              </a:lnSpc>
              <a:spcAft>
                <a:spcPts val="1200"/>
              </a:spcAft>
            </a:pPr>
            <a:r>
              <a:rPr lang="ru-RU" sz="1100" dirty="0">
                <a:latin typeface="+mj-lt"/>
              </a:rPr>
              <a:t>По итогам 7 месяцев текущего года </a:t>
            </a:r>
            <a:r>
              <a:rPr lang="ru-RU" sz="1100" dirty="0">
                <a:latin typeface="+mj-lt"/>
                <a:hlinkClick r:id="rId4"/>
              </a:rPr>
              <a:t>лизинг новых </a:t>
            </a:r>
            <a:r>
              <a:rPr lang="en-US" sz="1100" dirty="0">
                <a:hlinkClick r:id="rId4"/>
              </a:rPr>
              <a:t>LCV</a:t>
            </a:r>
            <a:r>
              <a:rPr lang="ru-RU" sz="1100" dirty="0">
                <a:latin typeface="+mj-lt"/>
                <a:hlinkClick r:id="rId4"/>
              </a:rPr>
              <a:t> </a:t>
            </a:r>
            <a:r>
              <a:rPr lang="ru-RU" sz="1100" dirty="0">
                <a:latin typeface="+mj-lt"/>
              </a:rPr>
              <a:t>составил 19,2 тыс. ед., сократившись на 12,8% за год и на 38,1% за два года. Доля лизинга в общем объеме продаж новых автомобилей в 2026 году составила 41,0%. Показатель подрос по сравнению с прошлым годом на 2,6 </a:t>
            </a:r>
            <a:r>
              <a:rPr lang="ru-RU" sz="1100" dirty="0" err="1">
                <a:latin typeface="+mj-lt"/>
              </a:rPr>
              <a:t>п.п</a:t>
            </a:r>
            <a:r>
              <a:rPr lang="ru-RU" sz="1100" dirty="0">
                <a:latin typeface="+mj-lt"/>
              </a:rPr>
              <a:t>., но еще не достиг результатов 2024 года</a:t>
            </a:r>
            <a:r>
              <a:rPr lang="ru-RU" sz="1100">
                <a:latin typeface="+mj-lt"/>
              </a:rPr>
              <a:t>.</a:t>
            </a:r>
            <a:r>
              <a:rPr lang="en-US" sz="1100">
                <a:latin typeface="+mj-lt"/>
              </a:rPr>
              <a:t> </a:t>
            </a:r>
            <a:endParaRPr lang="ru-RU" sz="1100" dirty="0">
              <a:latin typeface="+mj-lt"/>
            </a:endParaRPr>
          </a:p>
          <a:p>
            <a:pPr algn="just">
              <a:lnSpc>
                <a:spcPts val="1350"/>
              </a:lnSpc>
              <a:spcAft>
                <a:spcPts val="1200"/>
              </a:spcAft>
            </a:pPr>
            <a:r>
              <a:rPr lang="ru-RU" sz="1100" dirty="0">
                <a:latin typeface="+mj-lt"/>
              </a:rPr>
              <a:t>Выдача в лизинг подержанных </a:t>
            </a:r>
            <a:r>
              <a:rPr lang="en-US" sz="1100" dirty="0">
                <a:latin typeface="+mj-lt"/>
              </a:rPr>
              <a:t>LCV</a:t>
            </a:r>
            <a:r>
              <a:rPr lang="ru-RU" sz="1100" dirty="0">
                <a:latin typeface="+mj-lt"/>
              </a:rPr>
              <a:t> в январе-июле текущего года составила 5,0 тыс. ед. Лизинг вырос на 26,5% по сравнению с 2025 годом и на 28,8% по сравнению с 2024 годом. Доля лизинга в продажах подержанных </a:t>
            </a:r>
            <a:r>
              <a:rPr lang="en-US" sz="1100" dirty="0">
                <a:latin typeface="+mj-lt"/>
              </a:rPr>
              <a:t>LCV</a:t>
            </a:r>
            <a:r>
              <a:rPr lang="ru-RU" sz="1100" dirty="0">
                <a:latin typeface="+mj-lt"/>
              </a:rPr>
              <a:t> составила 2,4%, что на 0,6 </a:t>
            </a:r>
            <a:r>
              <a:rPr lang="ru-RU" sz="1100" dirty="0" err="1">
                <a:latin typeface="+mj-lt"/>
              </a:rPr>
              <a:t>п.п</a:t>
            </a:r>
            <a:r>
              <a:rPr lang="ru-RU" sz="1100" dirty="0">
                <a:latin typeface="+mj-lt"/>
              </a:rPr>
              <a:t>. выше прошлогоднего показателя и на 0,7 </a:t>
            </a:r>
            <a:r>
              <a:rPr lang="ru-RU" sz="1100" dirty="0" err="1">
                <a:latin typeface="+mj-lt"/>
              </a:rPr>
              <a:t>п.п</a:t>
            </a:r>
            <a:r>
              <a:rPr lang="ru-RU" sz="1100" dirty="0">
                <a:latin typeface="+mj-lt"/>
              </a:rPr>
              <a:t>. – показателя 2024 года.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-1697819" y="906755"/>
            <a:ext cx="918841" cy="6907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900" dirty="0"/>
              <a:t>#НАПИ_</a:t>
            </a:r>
            <a:r>
              <a:rPr lang="en-US" sz="900" dirty="0"/>
              <a:t>LCV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900" dirty="0"/>
              <a:t>#</a:t>
            </a:r>
            <a:r>
              <a:rPr lang="ru-RU" sz="900" dirty="0" err="1"/>
              <a:t>НАПИ_лизинг</a:t>
            </a:r>
            <a:endParaRPr lang="ru-RU" sz="900" dirty="0"/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900" dirty="0"/>
              <a:t>мах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12607" y="299217"/>
            <a:ext cx="74519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изменилась доля лизинга в продажах новых и подержанных </a:t>
            </a:r>
            <a:r>
              <a:rPr lang="en-U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LCV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1376" y="6260138"/>
            <a:ext cx="286649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/>
              <a:t>*автомобили с полной массой свыше 6 т, в </a:t>
            </a:r>
            <a:r>
              <a:rPr lang="ru-RU" sz="900" dirty="0" err="1"/>
              <a:t>т.ч</a:t>
            </a:r>
            <a:r>
              <a:rPr lang="ru-RU" sz="900" dirty="0"/>
              <a:t>. пикапы</a:t>
            </a:r>
          </a:p>
        </p:txBody>
      </p:sp>
    </p:spTree>
    <p:extLst>
      <p:ext uri="{BB962C8B-B14F-4D97-AF65-F5344CB8AC3E}">
        <p14:creationId xmlns:p14="http://schemas.microsoft.com/office/powerpoint/2010/main" val="9196527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1477</TotalTime>
  <Words>217</Words>
  <Application>Microsoft Office PowerPoint</Application>
  <PresentationFormat>Экран 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322</cp:revision>
  <cp:lastPrinted>2026-09-02T11:53:31Z</cp:lastPrinted>
  <dcterms:created xsi:type="dcterms:W3CDTF">2022-08-09T13:01:09Z</dcterms:created>
  <dcterms:modified xsi:type="dcterms:W3CDTF">2026-09-07T08:16:26Z</dcterms:modified>
</cp:coreProperties>
</file>