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4" r:id="rId2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28F"/>
    <a:srgbClr val="F6A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8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CFBE4-2B1B-4282-8621-CA015DAD413C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99762-84CB-4BBC-93C3-126C65C424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464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284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133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577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006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4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826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191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578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119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887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5981C-B3F7-426B-B40B-8B504A396499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176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5981C-B3F7-426B-B40B-8B504A396499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25E55-DFCB-4CE3-9DF1-6F0A63C50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73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hyperlink" Target="https://leasingstat.ru/lizing-lcv-2/" TargetMode="External"/><Relationship Id="rId4" Type="http://schemas.openxmlformats.org/officeDocument/2006/relationships/hyperlink" Target="http://www.napinfo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hlinkClick r:id="rId2"/>
            <a:extLst>
              <a:ext uri="{FF2B5EF4-FFF2-40B4-BE49-F238E27FC236}">
                <a16:creationId xmlns:a16="http://schemas.microsoft.com/office/drawing/2014/main" id="{ABD864A0-29EA-4A3A-A79F-EC9ACECEBB8D}"/>
              </a:ext>
            </a:extLst>
          </p:cNvPr>
          <p:cNvSpPr txBox="1"/>
          <p:nvPr/>
        </p:nvSpPr>
        <p:spPr>
          <a:xfrm>
            <a:off x="596298" y="6580344"/>
            <a:ext cx="13148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맑은 고딕" panose="020B0503020000020004" pitchFamily="34" charset="-127"/>
                <a:cs typeface="Arial" panose="020B0604020202020204" pitchFamily="34" charset="0"/>
              </a:rPr>
              <a:t>www.napinfo.ru</a:t>
            </a:r>
            <a:endParaRPr kumimoji="0" lang="ko-KR" altLang="en-US" sz="9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FA8F4A89-22B8-7C4C-AD26-BB4B17057746}"/>
              </a:ext>
            </a:extLst>
          </p:cNvPr>
          <p:cNvCxnSpPr>
            <a:cxnSpLocks/>
          </p:cNvCxnSpPr>
          <p:nvPr/>
        </p:nvCxnSpPr>
        <p:spPr>
          <a:xfrm flipH="1">
            <a:off x="1161056" y="6497516"/>
            <a:ext cx="10757800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5" name="Рисунок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37" y="309612"/>
            <a:ext cx="998486" cy="58302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A2CFA3FF-8145-44AF-954A-D834D3FE4CEB}"/>
              </a:ext>
            </a:extLst>
          </p:cNvPr>
          <p:cNvSpPr txBox="1"/>
          <p:nvPr/>
        </p:nvSpPr>
        <p:spPr>
          <a:xfrm>
            <a:off x="596298" y="6266684"/>
            <a:ext cx="35237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i="1" dirty="0">
                <a:latin typeface="+mj-lt"/>
              </a:rPr>
              <a:t>* автомобили с полной массой до 6 т включительно, в </a:t>
            </a:r>
            <a:r>
              <a:rPr lang="ru-RU" sz="900" i="1" dirty="0" err="1">
                <a:latin typeface="+mj-lt"/>
              </a:rPr>
              <a:t>т.ч</a:t>
            </a:r>
            <a:r>
              <a:rPr lang="ru-RU" sz="900" i="1" dirty="0">
                <a:latin typeface="+mj-lt"/>
              </a:rPr>
              <a:t>. пикапы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-1068825" y="990283"/>
            <a:ext cx="998486" cy="491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#НАПИ_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LCV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</a:t>
            </a:r>
            <a:r>
              <a:rPr lang="ru-RU" sz="9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НАПИ_лизинг</a:t>
            </a:r>
            <a:endParaRPr lang="ru-RU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1426671" y="574112"/>
            <a:ext cx="1053121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426670" y="250323"/>
            <a:ext cx="105312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lang="ru-RU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Лизинг каких марок </a:t>
            </a:r>
            <a:r>
              <a:rPr lang="en-US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LCV</a:t>
            </a:r>
            <a:r>
              <a:rPr lang="ru-RU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вырос по итогам 8 мес. 2026 г.</a:t>
            </a:r>
            <a:endParaRPr lang="ru-RU" sz="1200" dirty="0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E3D0F116-A93F-4956-9810-CD8FF7A40F37}"/>
              </a:ext>
            </a:extLst>
          </p:cNvPr>
          <p:cNvCxnSpPr/>
          <p:nvPr/>
        </p:nvCxnSpPr>
        <p:spPr>
          <a:xfrm>
            <a:off x="1426671" y="574112"/>
            <a:ext cx="1053121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9494028-7C63-4569-943A-A03B46C08025}"/>
              </a:ext>
            </a:extLst>
          </p:cNvPr>
          <p:cNvSpPr/>
          <p:nvPr/>
        </p:nvSpPr>
        <p:spPr>
          <a:xfrm>
            <a:off x="1302900" y="604985"/>
            <a:ext cx="1053121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100" dirty="0"/>
              <a:t>По данным маркетингового агентства </a:t>
            </a:r>
            <a:r>
              <a:rPr lang="ru-RU" sz="1100" dirty="0">
                <a:hlinkClick r:id="rId4"/>
              </a:rPr>
              <a:t>НАПИ</a:t>
            </a:r>
            <a:r>
              <a:rPr lang="ru-RU" sz="1100" dirty="0"/>
              <a:t>, в январе-августе 2026 года </a:t>
            </a:r>
            <a:r>
              <a:rPr lang="ru-RU" sz="1100" dirty="0">
                <a:hlinkClick r:id="rId5"/>
              </a:rPr>
              <a:t>лизинг новых и подержанных LCV</a:t>
            </a:r>
            <a:r>
              <a:rPr lang="ru-RU" sz="1100" dirty="0"/>
              <a:t>* составил 27,6 тыс. ед., сократившись на 8,6% по сравнению с прошлым </a:t>
            </a:r>
            <a:r>
              <a:rPr lang="ru-RU" sz="1100"/>
              <a:t>годом.</a:t>
            </a:r>
            <a:endParaRPr lang="ru-RU" sz="1100" dirty="0"/>
          </a:p>
          <a:p>
            <a:pPr algn="just">
              <a:spcAft>
                <a:spcPts val="600"/>
              </a:spcAft>
            </a:pPr>
            <a:r>
              <a:rPr lang="ru-RU" sz="1100" dirty="0"/>
              <a:t>Лизинг новых LCV составил 21,9 тыс. ед., что на 14,0% меньше, чем годом ранее. Среди ТОП-5 арок значительнее всего сократилась выдача в лизинг автомобилей </a:t>
            </a:r>
            <a:r>
              <a:rPr lang="en-US" sz="1100" dirty="0">
                <a:solidFill>
                  <a:srgbClr val="000000"/>
                </a:solidFill>
              </a:rPr>
              <a:t>LADA</a:t>
            </a:r>
            <a:r>
              <a:rPr lang="ru-RU" sz="1100" dirty="0">
                <a:solidFill>
                  <a:srgbClr val="000000"/>
                </a:solidFill>
              </a:rPr>
              <a:t> (-32,5%), </a:t>
            </a:r>
            <a:r>
              <a:rPr lang="en-US" sz="1100" dirty="0"/>
              <a:t>UAZ</a:t>
            </a:r>
            <a:r>
              <a:rPr lang="ru-RU" sz="1100" dirty="0"/>
              <a:t> (-24,7%) и </a:t>
            </a:r>
            <a:r>
              <a:rPr lang="en-US" sz="1100" dirty="0"/>
              <a:t>FOTON</a:t>
            </a:r>
            <a:r>
              <a:rPr lang="ru-RU" sz="1100" dirty="0"/>
              <a:t> (-23,0%). Доля лизинга в продажах новых </a:t>
            </a:r>
            <a:r>
              <a:rPr lang="en-US" sz="1100" dirty="0"/>
              <a:t>LCV</a:t>
            </a:r>
            <a:r>
              <a:rPr lang="ru-RU" sz="1100" dirty="0"/>
              <a:t> по итогам 8 мес. 2026 года составила 40,8%, прибавив за год 1,9 </a:t>
            </a:r>
            <a:r>
              <a:rPr lang="ru-RU" sz="1100" dirty="0" err="1"/>
              <a:t>п.</a:t>
            </a:r>
            <a:r>
              <a:rPr lang="ru-RU" sz="1100" err="1"/>
              <a:t>п</a:t>
            </a:r>
            <a:r>
              <a:rPr lang="ru-RU" sz="1100"/>
              <a:t>.</a:t>
            </a:r>
            <a:endParaRPr lang="ru-RU" sz="1100" dirty="0"/>
          </a:p>
          <a:p>
            <a:pPr algn="just" fontAlgn="b">
              <a:spcAft>
                <a:spcPts val="600"/>
              </a:spcAft>
            </a:pPr>
            <a:r>
              <a:rPr lang="ru-RU" sz="1100" dirty="0"/>
              <a:t>Лизинг продержанных LCV за год вырос на 21,8% до 5,7 тыс. ед. Сильнее всего среди </a:t>
            </a:r>
            <a:r>
              <a:rPr lang="ru-RU" sz="1100"/>
              <a:t>ТОП-5 марок увеличилась </a:t>
            </a:r>
            <a:r>
              <a:rPr lang="ru-RU" sz="1100" dirty="0"/>
              <a:t>выдача в лизинг автомобилей </a:t>
            </a:r>
            <a:r>
              <a:rPr lang="en-US" sz="1100" dirty="0"/>
              <a:t>SOLLERS</a:t>
            </a:r>
            <a:r>
              <a:rPr lang="ru-RU" sz="1100" dirty="0"/>
              <a:t> (+95,7%) и </a:t>
            </a:r>
            <a:r>
              <a:rPr lang="en-US" sz="1100" dirty="0"/>
              <a:t>FORD</a:t>
            </a:r>
            <a:r>
              <a:rPr lang="ru-RU" sz="1100" dirty="0"/>
              <a:t> (+21,8%). Доля лизинга в продажах подержанных LCV в январе-августе 2026 года составила 2,4%, за год она выросла на 0,5 </a:t>
            </a:r>
            <a:r>
              <a:rPr lang="ru-RU" sz="1100" dirty="0" err="1"/>
              <a:t>п.п</a:t>
            </a:r>
            <a:r>
              <a:rPr lang="ru-RU" sz="1100" dirty="0"/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ED53B3-8A01-47A7-915C-320158E2CD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1671" y="1845305"/>
            <a:ext cx="10353675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602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197</Words>
  <Application>Microsoft Office PowerPoint</Application>
  <PresentationFormat>Широкоэкранный</PresentationFormat>
  <Paragraphs>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</dc:creator>
  <cp:lastModifiedBy>Болушева Ольга Александровна</cp:lastModifiedBy>
  <cp:revision>81</cp:revision>
  <cp:lastPrinted>2026-09-18T12:02:35Z</cp:lastPrinted>
  <dcterms:created xsi:type="dcterms:W3CDTF">2026-09-18T07:53:04Z</dcterms:created>
  <dcterms:modified xsi:type="dcterms:W3CDTF">2026-09-22T08:32:11Z</dcterms:modified>
</cp:coreProperties>
</file>