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6" r:id="rId2"/>
    <p:sldId id="268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Болушева Ольга Александровна" initials="БОА" lastIdx="1" clrIdx="0">
    <p:extLst>
      <p:ext uri="{19B8F6BF-5375-455C-9EA6-DF929625EA0E}">
        <p15:presenceInfo xmlns:p15="http://schemas.microsoft.com/office/powerpoint/2012/main" userId="Болушева Ольга Александр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9061"/>
    <a:srgbClr val="688AD6"/>
    <a:srgbClr val="FFD347"/>
    <a:srgbClr val="91C46E"/>
    <a:srgbClr val="F19E65"/>
    <a:srgbClr val="7D7D7D"/>
    <a:srgbClr val="C9C9C9"/>
    <a:srgbClr val="FF0D0D"/>
    <a:srgbClr val="CC3300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65" autoAdjust="0"/>
    <p:restoredTop sz="94660"/>
  </p:normalViewPr>
  <p:slideViewPr>
    <p:cSldViewPr snapToGrid="0">
      <p:cViewPr>
        <p:scale>
          <a:sx n="118" d="100"/>
          <a:sy n="118" d="100"/>
        </p:scale>
        <p:origin x="1716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9D8339-4C8B-4BE1-A0E4-1EDD4341129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93331D-7C21-4B88-8FF2-BA4427CE1D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49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70559-0E80-413A-B00B-B373D6B0840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969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singstat.ru/lizing-dorozhno-stroitelnoj-tehniki-2/" TargetMode="External"/><Relationship Id="rId2" Type="http://schemas.openxmlformats.org/officeDocument/2006/relationships/hyperlink" Target="http://www.napinfo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DB82CF0-03FF-4A77-8B47-007315A3F7B4}"/>
              </a:ext>
            </a:extLst>
          </p:cNvPr>
          <p:cNvSpPr/>
          <p:nvPr/>
        </p:nvSpPr>
        <p:spPr>
          <a:xfrm>
            <a:off x="1409991" y="635172"/>
            <a:ext cx="754762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+mj-lt"/>
              </a:rPr>
              <a:t>По данным маркетингового агентства </a:t>
            </a:r>
            <a:r>
              <a:rPr lang="ru-RU" sz="1200" dirty="0">
                <a:latin typeface="+mj-lt"/>
                <a:hlinkClick r:id="rId2"/>
              </a:rPr>
              <a:t>НАПИ</a:t>
            </a:r>
            <a:r>
              <a:rPr lang="ru-RU" sz="1200" dirty="0">
                <a:latin typeface="+mj-lt"/>
              </a:rPr>
              <a:t>, за январь-июль 2026 года в финансовый лизинг было выдано 24,5 тыс. ед. новой и подержанной специализированной техники, что на 34,6% больше, чем в 2025 году. Однако показателей 2024 года достичь пока не удалось, результат текущего года ниже на 25,0%.</a:t>
            </a:r>
          </a:p>
          <a:p>
            <a:pPr algn="just"/>
            <a:endParaRPr lang="ru-RU" sz="1200" dirty="0">
              <a:latin typeface="+mj-lt"/>
            </a:endParaRPr>
          </a:p>
          <a:p>
            <a:r>
              <a:rPr lang="ru-RU" sz="1200" dirty="0">
                <a:latin typeface="+mj-lt"/>
              </a:rPr>
              <a:t>По сравнению с 2025 годом, рост показали сегменты складской (+409,1%), сельскохозяйственной (+32,5%) и дорожно-строительной (+23,9%) техники. Сократился лизинг подъемной техники (-4,2%). Лучше результатов 2024 года оказалась </a:t>
            </a:r>
            <a:r>
              <a:rPr lang="ru-RU" sz="1200" dirty="0">
                <a:latin typeface="+mj-lt"/>
                <a:hlinkClick r:id="rId3"/>
              </a:rPr>
              <a:t>выдача в лизинг </a:t>
            </a:r>
            <a:r>
              <a:rPr lang="ru-RU" sz="1200" dirty="0">
                <a:latin typeface="+mj-lt"/>
              </a:rPr>
              <a:t>в сегментах сельскохозяйственной (+31,0%) и складской (+180,2%) техники.</a:t>
            </a:r>
            <a:br>
              <a:rPr lang="ru-RU" sz="1200" dirty="0">
                <a:latin typeface="+mj-lt"/>
              </a:rPr>
            </a:br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За год в общем объеме лизинга спецтехники выросла доля складской техники – на 8,9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 до 12,1%. Доля подъемной техники сократилась на 7,3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 до 18,0%, дорожно-строительной – на 2,7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 до 31,9%, сельскохозяйственной – на 0,5 </a:t>
            </a:r>
            <a:r>
              <a:rPr lang="ru-RU" sz="1200" dirty="0" err="1">
                <a:latin typeface="+mj-lt"/>
              </a:rPr>
              <a:t>п.п</a:t>
            </a:r>
            <a:r>
              <a:rPr lang="ru-RU" sz="1200" dirty="0">
                <a:latin typeface="+mj-lt"/>
              </a:rPr>
              <a:t>. до </a:t>
            </a:r>
            <a:r>
              <a:rPr lang="ru-RU" sz="1200">
                <a:latin typeface="+mj-lt"/>
              </a:rPr>
              <a:t>31,9%.  </a:t>
            </a:r>
            <a:endParaRPr lang="ru-RU" sz="12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0240" y="263769"/>
            <a:ext cx="7369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2200406" y="961632"/>
            <a:ext cx="1311578" cy="516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/>
              <a:t>#</a:t>
            </a:r>
            <a:r>
              <a:rPr lang="ru-RU" sz="1000" dirty="0" err="1"/>
              <a:t>НАПИ_спецтехника</a:t>
            </a:r>
            <a:endParaRPr lang="ru-RU" sz="10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/>
              <a:t>#</a:t>
            </a:r>
            <a:r>
              <a:rPr lang="ru-RU" sz="1000" dirty="0" err="1"/>
              <a:t>НАПИ_лизинг</a:t>
            </a:r>
            <a:endParaRPr lang="ru-RU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1587988" y="268116"/>
            <a:ext cx="7369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Лизинг каких сегментов спецтехники превзошел показатели 2024 года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A29DA2-118D-4091-B56A-3564D6475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125" y="2758830"/>
            <a:ext cx="79724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2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уга 8">
            <a:extLst>
              <a:ext uri="{FF2B5EF4-FFF2-40B4-BE49-F238E27FC236}">
                <a16:creationId xmlns:a16="http://schemas.microsoft.com/office/drawing/2014/main" id="{CB0135B1-5800-1644-B1D0-3916A0603561}"/>
              </a:ext>
            </a:extLst>
          </p:cNvPr>
          <p:cNvSpPr/>
          <p:nvPr/>
        </p:nvSpPr>
        <p:spPr>
          <a:xfrm>
            <a:off x="923193" y="-877033"/>
            <a:ext cx="34289" cy="79131"/>
          </a:xfrm>
          <a:prstGeom prst="arc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ru-RU" sz="135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F9D52A-61E3-4C3A-BC0F-56DDF7AB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973" y="819909"/>
            <a:ext cx="6772275" cy="59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827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2657</TotalTime>
  <Words>179</Words>
  <Application>Microsoft Office PowerPoint</Application>
  <PresentationFormat>Экран (4:3)</PresentationFormat>
  <Paragraphs>8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302</cp:revision>
  <cp:lastPrinted>2025-07-03T06:37:59Z</cp:lastPrinted>
  <dcterms:created xsi:type="dcterms:W3CDTF">2022-08-09T13:01:09Z</dcterms:created>
  <dcterms:modified xsi:type="dcterms:W3CDTF">2026-09-18T09:35:40Z</dcterms:modified>
</cp:coreProperties>
</file>