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theme/themeOverride6.xml" ContentType="application/vnd.openxmlformats-officedocument.themeOverr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7.xml" ContentType="application/vnd.openxmlformats-officedocument.themeOverr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8.xml" ContentType="application/vnd.openxmlformats-officedocument.themeOverr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9.xml" ContentType="application/vnd.openxmlformats-officedocument.themeOverr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10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73" r:id="rId2"/>
    <p:sldId id="272" r:id="rId3"/>
    <p:sldId id="274" r:id="rId4"/>
  </p:sldIdLst>
  <p:sldSz cx="9144000" cy="6858000" type="screen4x3"/>
  <p:notesSz cx="67611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81"/>
    <a:srgbClr val="FFCC00"/>
    <a:srgbClr val="FFD13F"/>
    <a:srgbClr val="FF9999"/>
    <a:srgbClr val="C8B7D1"/>
    <a:srgbClr val="E2A6C4"/>
    <a:srgbClr val="993366"/>
    <a:srgbClr val="FFCC99"/>
    <a:srgbClr val="FF9B37"/>
    <a:srgbClr val="FFAB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30" autoAdjust="0"/>
    <p:restoredTop sz="94660"/>
  </p:normalViewPr>
  <p:slideViewPr>
    <p:cSldViewPr snapToGrid="0">
      <p:cViewPr>
        <p:scale>
          <a:sx n="100" d="100"/>
          <a:sy n="100" d="100"/>
        </p:scale>
        <p:origin x="1092" y="3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package" Target="../embeddings/Microsoft_Excel_Worksheet9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/>
              <a:t>2024 (01-07)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705925925925926"/>
          <c:y val="0.17980462962962962"/>
          <c:w val="0.6623634259259259"/>
          <c:h val="0.662363425925925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818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EF-400C-AB9D-D78F04EDD69E}"/>
              </c:ext>
            </c:extLst>
          </c:dPt>
          <c:dPt>
            <c:idx val="1"/>
            <c:bubble3D val="0"/>
            <c:spPr>
              <a:solidFill>
                <a:srgbClr val="FFD1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EF-400C-AB9D-D78F04EDD69E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Лист1!$K$12:$K$13</c:f>
              <c:strCache>
                <c:ptCount val="2"/>
                <c:pt idx="0">
                  <c:v>подержанные</c:v>
                </c:pt>
                <c:pt idx="1">
                  <c:v>новые</c:v>
                </c:pt>
              </c:strCache>
            </c:strRef>
          </c:cat>
          <c:val>
            <c:numRef>
              <c:f>Лист1!$M$12:$M$13</c:f>
              <c:numCache>
                <c:formatCode>0.0%</c:formatCode>
                <c:ptCount val="2"/>
                <c:pt idx="0">
                  <c:v>0.24346099078168329</c:v>
                </c:pt>
                <c:pt idx="1">
                  <c:v>0.75653900921831674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EF-400C-AB9D-D78F04EDD69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200">
                <a:latin typeface="+mn-lt"/>
              </a:rPr>
              <a:t>Новые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Лист1!$L$27</c:f>
              <c:strCache>
                <c:ptCount val="1"/>
                <c:pt idx="0">
                  <c:v>2025 (01-07)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Лист1!$K$28:$K$33</c:f>
              <c:strCache>
                <c:ptCount val="6"/>
                <c:pt idx="0">
                  <c:v>ТЕНТОВАННЫЙ</c:v>
                </c:pt>
                <c:pt idx="1">
                  <c:v>АВТОЦИСТЕРНА</c:v>
                </c:pt>
                <c:pt idx="2">
                  <c:v>САМОСВАЛЬНЫЙ</c:v>
                </c:pt>
                <c:pt idx="3">
                  <c:v>БОРТОВОЙ</c:v>
                </c:pt>
                <c:pt idx="4">
                  <c:v>КОНТЕЙНЕРОВОЗ</c:v>
                </c:pt>
                <c:pt idx="5">
                  <c:v>ДРУГИЕ</c:v>
                </c:pt>
              </c:strCache>
            </c:strRef>
          </c:cat>
          <c:val>
            <c:numRef>
              <c:f>Лист1!$L$28:$L$33</c:f>
              <c:numCache>
                <c:formatCode>0.0</c:formatCode>
                <c:ptCount val="6"/>
                <c:pt idx="0">
                  <c:v>1.381</c:v>
                </c:pt>
                <c:pt idx="1">
                  <c:v>0.85099999999999998</c:v>
                </c:pt>
                <c:pt idx="2">
                  <c:v>0.56000000000000005</c:v>
                </c:pt>
                <c:pt idx="3">
                  <c:v>0.79500000000000004</c:v>
                </c:pt>
                <c:pt idx="4">
                  <c:v>0.66400000000000003</c:v>
                </c:pt>
                <c:pt idx="5">
                  <c:v>1.1950000000000001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AA-4A5D-9681-7EAECB6308FE}"/>
            </c:ext>
          </c:extLst>
        </c:ser>
        <c:ser>
          <c:idx val="1"/>
          <c:order val="1"/>
          <c:tx>
            <c:strRef>
              <c:f>Лист1!$M$27</c:f>
              <c:strCache>
                <c:ptCount val="1"/>
                <c:pt idx="0">
                  <c:v>2026 (01-07)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Лист1!$K$28:$K$33</c:f>
              <c:strCache>
                <c:ptCount val="6"/>
                <c:pt idx="0">
                  <c:v>ТЕНТОВАННЫЙ</c:v>
                </c:pt>
                <c:pt idx="1">
                  <c:v>АВТОЦИСТЕРНА</c:v>
                </c:pt>
                <c:pt idx="2">
                  <c:v>САМОСВАЛЬНЫЙ</c:v>
                </c:pt>
                <c:pt idx="3">
                  <c:v>БОРТОВОЙ</c:v>
                </c:pt>
                <c:pt idx="4">
                  <c:v>КОНТЕЙНЕРОВОЗ</c:v>
                </c:pt>
                <c:pt idx="5">
                  <c:v>ДРУГИЕ</c:v>
                </c:pt>
              </c:strCache>
            </c:strRef>
          </c:cat>
          <c:val>
            <c:numRef>
              <c:f>Лист1!$M$28:$M$33</c:f>
              <c:numCache>
                <c:formatCode>0.0</c:formatCode>
                <c:ptCount val="6"/>
                <c:pt idx="0">
                  <c:v>1.639</c:v>
                </c:pt>
                <c:pt idx="1">
                  <c:v>1.01</c:v>
                </c:pt>
                <c:pt idx="2">
                  <c:v>0.57999999999999996</c:v>
                </c:pt>
                <c:pt idx="3">
                  <c:v>0.55900000000000005</c:v>
                </c:pt>
                <c:pt idx="4">
                  <c:v>0.33800000000000002</c:v>
                </c:pt>
                <c:pt idx="5">
                  <c:v>1.9119999999999999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AA-4A5D-9681-7EAECB6308F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71727295"/>
        <c:axId val="371733535"/>
      </c:barChart>
      <c:catAx>
        <c:axId val="37172729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E7E6E6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33535"/>
        <c:crosses val="autoZero"/>
        <c:auto val="1"/>
        <c:lblAlgn val="ctr"/>
        <c:lblOffset val="100"/>
        <c:noMultiLvlLbl val="0"/>
      </c:catAx>
      <c:valAx>
        <c:axId val="3717335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27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829327485380112"/>
          <c:y val="0.89912708333333313"/>
          <c:w val="0.57142514619883045"/>
          <c:h val="7.441458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/>
              <a:t>2025 (01-07)</a:t>
            </a:r>
          </a:p>
        </c:rich>
      </c:tx>
      <c:layout>
        <c:manualLayout>
          <c:xMode val="edge"/>
          <c:yMode val="edge"/>
          <c:x val="0.24511805555555549"/>
          <c:y val="2.35185185185185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705925925925926"/>
          <c:y val="0.173925"/>
          <c:w val="0.6623634259259259"/>
          <c:h val="0.662363425925925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818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82-4F4E-B0BA-4BB95304C9BA}"/>
              </c:ext>
            </c:extLst>
          </c:dPt>
          <c:dPt>
            <c:idx val="1"/>
            <c:bubble3D val="0"/>
            <c:spPr>
              <a:solidFill>
                <a:srgbClr val="FFD1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82-4F4E-B0BA-4BB95304C9B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Лист1!$K$12:$K$13</c:f>
              <c:strCache>
                <c:ptCount val="2"/>
                <c:pt idx="0">
                  <c:v>подержанные</c:v>
                </c:pt>
                <c:pt idx="1">
                  <c:v>новые</c:v>
                </c:pt>
              </c:strCache>
            </c:strRef>
          </c:cat>
          <c:val>
            <c:numRef>
              <c:f>Лист1!$O$12:$O$13</c:f>
              <c:numCache>
                <c:formatCode>0.0%</c:formatCode>
                <c:ptCount val="2"/>
                <c:pt idx="0">
                  <c:v>0.49502383541021994</c:v>
                </c:pt>
                <c:pt idx="1">
                  <c:v>0.50497616458978001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82-4F4E-B0BA-4BB95304C9B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/>
              <a:t>2026 (01-07)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293888888888888"/>
          <c:y val="0.173925"/>
          <c:w val="0.66824305555555552"/>
          <c:h val="0.6682430555555555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818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D6-4FE2-AA98-1DE8FA98082B}"/>
              </c:ext>
            </c:extLst>
          </c:dPt>
          <c:dPt>
            <c:idx val="1"/>
            <c:bubble3D val="0"/>
            <c:spPr>
              <a:solidFill>
                <a:srgbClr val="FFD1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D6-4FE2-AA98-1DE8FA98082B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Лист1!$K$12:$K$13</c:f>
              <c:strCache>
                <c:ptCount val="2"/>
                <c:pt idx="0">
                  <c:v>подержанные</c:v>
                </c:pt>
                <c:pt idx="1">
                  <c:v>новые</c:v>
                </c:pt>
              </c:strCache>
            </c:strRef>
          </c:cat>
          <c:val>
            <c:numRef>
              <c:f>Лист1!$Q$12:$Q$13</c:f>
              <c:numCache>
                <c:formatCode>0.0%</c:formatCode>
                <c:ptCount val="2"/>
                <c:pt idx="0">
                  <c:v>0.56498122853263044</c:v>
                </c:pt>
                <c:pt idx="1">
                  <c:v>0.43501877146736961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D6-4FE2-AA98-1DE8FA98082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/>
              <a:t>Подержанные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Лист1!$L$17:$L$18</c:f>
              <c:strCache>
                <c:ptCount val="2"/>
                <c:pt idx="1">
                  <c:v>2025 (01-07)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Лист1!$K$19:$K$24</c:f>
              <c:strCache>
                <c:ptCount val="6"/>
                <c:pt idx="0">
                  <c:v>ТЕНТОВАННЫЙ</c:v>
                </c:pt>
                <c:pt idx="1">
                  <c:v>БОРТОВОЙ</c:v>
                </c:pt>
                <c:pt idx="2">
                  <c:v>РЕФРИЖЕРАТОР</c:v>
                </c:pt>
                <c:pt idx="3">
                  <c:v>САМОСВАЛЬНЫЙ</c:v>
                </c:pt>
                <c:pt idx="4">
                  <c:v>АВТОЦИСТЕРНА</c:v>
                </c:pt>
                <c:pt idx="5">
                  <c:v>ДРУГИЕ</c:v>
                </c:pt>
              </c:strCache>
            </c:strRef>
          </c:cat>
          <c:val>
            <c:numRef>
              <c:f>Лист1!$L$19:$L$24</c:f>
              <c:numCache>
                <c:formatCode>0.0</c:formatCode>
                <c:ptCount val="6"/>
                <c:pt idx="0">
                  <c:v>1.677</c:v>
                </c:pt>
                <c:pt idx="1">
                  <c:v>0.82099999999999995</c:v>
                </c:pt>
                <c:pt idx="2">
                  <c:v>0.85299999999999998</c:v>
                </c:pt>
                <c:pt idx="3">
                  <c:v>0.89600000000000002</c:v>
                </c:pt>
                <c:pt idx="4">
                  <c:v>0.33600000000000002</c:v>
                </c:pt>
                <c:pt idx="5">
                  <c:v>1.3360000000000001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8-475F-AD21-67D60076F279}"/>
            </c:ext>
          </c:extLst>
        </c:ser>
        <c:ser>
          <c:idx val="1"/>
          <c:order val="1"/>
          <c:tx>
            <c:strRef>
              <c:f>Лист1!$M$17:$M$18</c:f>
              <c:strCache>
                <c:ptCount val="2"/>
                <c:pt idx="1">
                  <c:v>2026 (01-07)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Лист1!$K$19:$K$24</c:f>
              <c:strCache>
                <c:ptCount val="6"/>
                <c:pt idx="0">
                  <c:v>ТЕНТОВАННЫЙ</c:v>
                </c:pt>
                <c:pt idx="1">
                  <c:v>БОРТОВОЙ</c:v>
                </c:pt>
                <c:pt idx="2">
                  <c:v>РЕФРИЖЕРАТОР</c:v>
                </c:pt>
                <c:pt idx="3">
                  <c:v>САМОСВАЛЬНЫЙ</c:v>
                </c:pt>
                <c:pt idx="4">
                  <c:v>АВТОЦИСТЕРНА</c:v>
                </c:pt>
                <c:pt idx="5">
                  <c:v>ДРУГИЕ</c:v>
                </c:pt>
              </c:strCache>
            </c:strRef>
          </c:cat>
          <c:val>
            <c:numRef>
              <c:f>Лист1!$M$19:$M$24</c:f>
              <c:numCache>
                <c:formatCode>0.0</c:formatCode>
                <c:ptCount val="6"/>
                <c:pt idx="0">
                  <c:v>2.13</c:v>
                </c:pt>
                <c:pt idx="1">
                  <c:v>1.175</c:v>
                </c:pt>
                <c:pt idx="2">
                  <c:v>0.90600000000000003</c:v>
                </c:pt>
                <c:pt idx="3">
                  <c:v>0.68700000000000006</c:v>
                </c:pt>
                <c:pt idx="4">
                  <c:v>0.52900000000000003</c:v>
                </c:pt>
                <c:pt idx="5">
                  <c:v>1.6459999999999999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8-475F-AD21-67D60076F2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71728543"/>
        <c:axId val="371728959"/>
      </c:barChart>
      <c:catAx>
        <c:axId val="37172854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E7E6E6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28959"/>
        <c:crosses val="autoZero"/>
        <c:auto val="1"/>
        <c:lblAlgn val="ctr"/>
        <c:lblOffset val="100"/>
        <c:noMultiLvlLbl val="0"/>
      </c:catAx>
      <c:valAx>
        <c:axId val="3717289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28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770847953216374"/>
          <c:y val="0.89912708333333335"/>
          <c:w val="0.50458304093567252"/>
          <c:h val="8.32340277777777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05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050">
                <a:latin typeface="+mn-lt"/>
              </a:rPr>
              <a:t>Новые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Лист1!$L$27</c:f>
              <c:strCache>
                <c:ptCount val="1"/>
                <c:pt idx="0">
                  <c:v>2025 (01-07)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Лист1!$K$28:$K$33</c:f>
              <c:strCache>
                <c:ptCount val="6"/>
                <c:pt idx="0">
                  <c:v>ТЕНТОВАННЫЙ</c:v>
                </c:pt>
                <c:pt idx="1">
                  <c:v>АВТОЦИСТЕРНА</c:v>
                </c:pt>
                <c:pt idx="2">
                  <c:v>САМОСВАЛЬНЫЙ</c:v>
                </c:pt>
                <c:pt idx="3">
                  <c:v>БОРТОВОЙ</c:v>
                </c:pt>
                <c:pt idx="4">
                  <c:v>КОНТЕЙНЕРОВОЗ</c:v>
                </c:pt>
                <c:pt idx="5">
                  <c:v>ДРУГИЕ</c:v>
                </c:pt>
              </c:strCache>
            </c:strRef>
          </c:cat>
          <c:val>
            <c:numRef>
              <c:f>Лист1!$L$28:$L$33</c:f>
              <c:numCache>
                <c:formatCode>0.0</c:formatCode>
                <c:ptCount val="6"/>
                <c:pt idx="0">
                  <c:v>1.381</c:v>
                </c:pt>
                <c:pt idx="1">
                  <c:v>0.85099999999999998</c:v>
                </c:pt>
                <c:pt idx="2">
                  <c:v>0.56000000000000005</c:v>
                </c:pt>
                <c:pt idx="3">
                  <c:v>0.79500000000000004</c:v>
                </c:pt>
                <c:pt idx="4">
                  <c:v>0.66400000000000003</c:v>
                </c:pt>
                <c:pt idx="5">
                  <c:v>1.1950000000000001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AA-4A5D-9681-7EAECB6308FE}"/>
            </c:ext>
          </c:extLst>
        </c:ser>
        <c:ser>
          <c:idx val="1"/>
          <c:order val="1"/>
          <c:tx>
            <c:strRef>
              <c:f>Лист1!$M$27</c:f>
              <c:strCache>
                <c:ptCount val="1"/>
                <c:pt idx="0">
                  <c:v>2026 (01-07)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Лист1!$K$28:$K$33</c:f>
              <c:strCache>
                <c:ptCount val="6"/>
                <c:pt idx="0">
                  <c:v>ТЕНТОВАННЫЙ</c:v>
                </c:pt>
                <c:pt idx="1">
                  <c:v>АВТОЦИСТЕРНА</c:v>
                </c:pt>
                <c:pt idx="2">
                  <c:v>САМОСВАЛЬНЫЙ</c:v>
                </c:pt>
                <c:pt idx="3">
                  <c:v>БОРТОВОЙ</c:v>
                </c:pt>
                <c:pt idx="4">
                  <c:v>КОНТЕЙНЕРОВОЗ</c:v>
                </c:pt>
                <c:pt idx="5">
                  <c:v>ДРУГИЕ</c:v>
                </c:pt>
              </c:strCache>
            </c:strRef>
          </c:cat>
          <c:val>
            <c:numRef>
              <c:f>Лист1!$M$28:$M$33</c:f>
              <c:numCache>
                <c:formatCode>0.0</c:formatCode>
                <c:ptCount val="6"/>
                <c:pt idx="0">
                  <c:v>1.639</c:v>
                </c:pt>
                <c:pt idx="1">
                  <c:v>1.01</c:v>
                </c:pt>
                <c:pt idx="2">
                  <c:v>0.57999999999999996</c:v>
                </c:pt>
                <c:pt idx="3">
                  <c:v>0.55900000000000005</c:v>
                </c:pt>
                <c:pt idx="4">
                  <c:v>0.33800000000000002</c:v>
                </c:pt>
                <c:pt idx="5">
                  <c:v>1.9119999999999999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AA-4A5D-9681-7EAECB6308FE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71727295"/>
        <c:axId val="371733535"/>
      </c:barChart>
      <c:catAx>
        <c:axId val="371727295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E7E6E6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33535"/>
        <c:crosses val="autoZero"/>
        <c:auto val="1"/>
        <c:lblAlgn val="ctr"/>
        <c:lblOffset val="100"/>
        <c:noMultiLvlLbl val="0"/>
      </c:catAx>
      <c:valAx>
        <c:axId val="37173353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27295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028157894736843"/>
          <c:y val="0.89912708333333313"/>
          <c:w val="0.5194368421052632"/>
          <c:h val="7.44145833333333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200"/>
              <a:t>2024 (01-07)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705925925925926"/>
          <c:y val="0.17980462962962962"/>
          <c:w val="0.6623634259259259"/>
          <c:h val="0.662363425925925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818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EF-400C-AB9D-D78F04EDD69E}"/>
              </c:ext>
            </c:extLst>
          </c:dPt>
          <c:dPt>
            <c:idx val="1"/>
            <c:bubble3D val="0"/>
            <c:spPr>
              <a:solidFill>
                <a:srgbClr val="FFD1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15EF-400C-AB9D-D78F04EDD69E}"/>
              </c:ext>
            </c:extLst>
          </c:dPt>
          <c:dLbls>
            <c:dLbl>
              <c:idx val="0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605324074074072"/>
                      <c:h val="0.105833333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5EF-400C-AB9D-D78F04EDD69E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4836805555555556"/>
                      <c:h val="0.105833333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15EF-400C-AB9D-D78F04EDD6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Лист1!$K$12:$K$13</c:f>
              <c:strCache>
                <c:ptCount val="2"/>
                <c:pt idx="0">
                  <c:v>подержанные</c:v>
                </c:pt>
                <c:pt idx="1">
                  <c:v>новые</c:v>
                </c:pt>
              </c:strCache>
            </c:strRef>
          </c:cat>
          <c:val>
            <c:numRef>
              <c:f>Лист1!$M$12:$M$13</c:f>
              <c:numCache>
                <c:formatCode>0.0%</c:formatCode>
                <c:ptCount val="2"/>
                <c:pt idx="0">
                  <c:v>0.24346099078168329</c:v>
                </c:pt>
                <c:pt idx="1">
                  <c:v>0.75653900921831674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5EF-400C-AB9D-D78F04EDD69E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05"/>
          <c:y val="0.84416898148148145"/>
          <c:w val="0.95"/>
          <c:h val="0.120553240740740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200"/>
              <a:t>2025 (01-07)</a:t>
            </a:r>
          </a:p>
        </c:rich>
      </c:tx>
      <c:layout>
        <c:manualLayout>
          <c:xMode val="edge"/>
          <c:yMode val="edge"/>
          <c:x val="0.24511805555555549"/>
          <c:y val="2.35185185185185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5705925925925926"/>
          <c:y val="0.173925"/>
          <c:w val="0.6623634259259259"/>
          <c:h val="0.6623634259259259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818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082-4F4E-B0BA-4BB95304C9BA}"/>
              </c:ext>
            </c:extLst>
          </c:dPt>
          <c:dPt>
            <c:idx val="1"/>
            <c:bubble3D val="0"/>
            <c:spPr>
              <a:solidFill>
                <a:srgbClr val="FFD1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C082-4F4E-B0BA-4BB95304C9BA}"/>
              </c:ext>
            </c:extLst>
          </c:dPt>
          <c:dLbls>
            <c:dLbl>
              <c:idx val="0"/>
              <c:layout>
                <c:manualLayout>
                  <c:x val="-0.12347222222222222"/>
                  <c:y val="-3.1464351851851854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8217592592592592"/>
                      <c:h val="0.105833333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082-4F4E-B0BA-4BB95304C9BA}"/>
                </c:ext>
              </c:extLst>
            </c:dLbl>
            <c:dLbl>
              <c:idx val="1"/>
              <c:layout>
                <c:manualLayout>
                  <c:x val="0.12935185185185186"/>
                  <c:y val="4.0667592592592595E-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3660879629629631"/>
                      <c:h val="0.1014236111111111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C082-4F4E-B0BA-4BB95304C9B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Лист1!$K$12:$K$13</c:f>
              <c:strCache>
                <c:ptCount val="2"/>
                <c:pt idx="0">
                  <c:v>подержанные</c:v>
                </c:pt>
                <c:pt idx="1">
                  <c:v>новые</c:v>
                </c:pt>
              </c:strCache>
            </c:strRef>
          </c:cat>
          <c:val>
            <c:numRef>
              <c:f>Лист1!$O$12:$O$13</c:f>
              <c:numCache>
                <c:formatCode>0.0%</c:formatCode>
                <c:ptCount val="2"/>
                <c:pt idx="0">
                  <c:v>0.49502383541021994</c:v>
                </c:pt>
                <c:pt idx="1">
                  <c:v>0.50497616458978001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082-4F4E-B0BA-4BB95304C9BA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037037037037037E-2"/>
          <c:y val="0.84416898148148145"/>
          <c:w val="0.95291666666666675"/>
          <c:h val="0.1264328703703703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200"/>
              <a:t>2026 (01-07)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0.16293888888888888"/>
          <c:y val="0.173925"/>
          <c:w val="0.66824305555555552"/>
          <c:h val="0.66824305555555552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FF818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CD6-4FE2-AA98-1DE8FA98082B}"/>
              </c:ext>
            </c:extLst>
          </c:dPt>
          <c:dPt>
            <c:idx val="1"/>
            <c:bubble3D val="0"/>
            <c:spPr>
              <a:solidFill>
                <a:srgbClr val="FFD13F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CD6-4FE2-AA98-1DE8FA98082B}"/>
              </c:ext>
            </c:extLst>
          </c:dPt>
          <c:dLbls>
            <c:dLbl>
              <c:idx val="0"/>
              <c:layout>
                <c:manualLayout>
                  <c:x val="-0.19990740740740739"/>
                  <c:y val="-7.363425925925926E-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30574074074074076"/>
                      <c:h val="0.105833333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CD6-4FE2-AA98-1DE8FA98082B}"/>
                </c:ext>
              </c:extLst>
            </c:dLbl>
            <c:dLbl>
              <c:idx val="1"/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545138888888889"/>
                      <c:h val="0.1058333333333333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CD6-4FE2-AA98-1DE8FA9808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Лист1!$K$12:$K$13</c:f>
              <c:strCache>
                <c:ptCount val="2"/>
                <c:pt idx="0">
                  <c:v>подержанные</c:v>
                </c:pt>
                <c:pt idx="1">
                  <c:v>новые</c:v>
                </c:pt>
              </c:strCache>
            </c:strRef>
          </c:cat>
          <c:val>
            <c:numRef>
              <c:f>Лист1!$Q$12:$Q$13</c:f>
              <c:numCache>
                <c:formatCode>0.0%</c:formatCode>
                <c:ptCount val="2"/>
                <c:pt idx="0">
                  <c:v>0.56498122853263044</c:v>
                </c:pt>
                <c:pt idx="1">
                  <c:v>0.43501877146736961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CD6-4FE2-AA98-1DE8FA98082B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7.3518518518518525E-2"/>
          <c:y val="0.84416898148148145"/>
          <c:w val="0.87648148148148153"/>
          <c:h val="0.1205532407407407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ru-RU" sz="1200"/>
              <a:t>Подержанные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Лист1!$L$17:$L$18</c:f>
              <c:strCache>
                <c:ptCount val="2"/>
                <c:pt idx="1">
                  <c:v>2025 (01-07)</c:v>
                </c:pt>
              </c:strCache>
            </c:strRef>
          </c:tx>
          <c:spPr>
            <a:solidFill>
              <a:srgbClr val="ED7D31">
                <a:lumMod val="75000"/>
              </a:srgb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Лист1!$K$19:$K$24</c:f>
              <c:strCache>
                <c:ptCount val="6"/>
                <c:pt idx="0">
                  <c:v>ТЕНТОВАННЫЙ</c:v>
                </c:pt>
                <c:pt idx="1">
                  <c:v>БОРТОВОЙ</c:v>
                </c:pt>
                <c:pt idx="2">
                  <c:v>РЕФРИЖЕРАТОР</c:v>
                </c:pt>
                <c:pt idx="3">
                  <c:v>САМОСВАЛЬНЫЙ</c:v>
                </c:pt>
                <c:pt idx="4">
                  <c:v>АВТОЦИСТЕРНА</c:v>
                </c:pt>
                <c:pt idx="5">
                  <c:v>ДРУГИЕ</c:v>
                </c:pt>
              </c:strCache>
            </c:strRef>
          </c:cat>
          <c:val>
            <c:numRef>
              <c:f>Лист1!$L$19:$L$24</c:f>
              <c:numCache>
                <c:formatCode>0.0</c:formatCode>
                <c:ptCount val="6"/>
                <c:pt idx="0">
                  <c:v>1.677</c:v>
                </c:pt>
                <c:pt idx="1">
                  <c:v>0.82099999999999995</c:v>
                </c:pt>
                <c:pt idx="2">
                  <c:v>0.85299999999999998</c:v>
                </c:pt>
                <c:pt idx="3">
                  <c:v>0.89600000000000002</c:v>
                </c:pt>
                <c:pt idx="4">
                  <c:v>0.33600000000000002</c:v>
                </c:pt>
                <c:pt idx="5">
                  <c:v>1.3360000000000001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48-475F-AD21-67D60076F279}"/>
            </c:ext>
          </c:extLst>
        </c:ser>
        <c:ser>
          <c:idx val="1"/>
          <c:order val="1"/>
          <c:tx>
            <c:strRef>
              <c:f>Лист1!$M$17:$M$18</c:f>
              <c:strCache>
                <c:ptCount val="2"/>
                <c:pt idx="1">
                  <c:v>2026 (01-07)</c:v>
                </c:pt>
              </c:strCache>
            </c:strRef>
          </c:tx>
          <c:spPr>
            <a:solidFill>
              <a:srgbClr val="FFCC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Лист1!$K$19:$K$24</c:f>
              <c:strCache>
                <c:ptCount val="6"/>
                <c:pt idx="0">
                  <c:v>ТЕНТОВАННЫЙ</c:v>
                </c:pt>
                <c:pt idx="1">
                  <c:v>БОРТОВОЙ</c:v>
                </c:pt>
                <c:pt idx="2">
                  <c:v>РЕФРИЖЕРАТОР</c:v>
                </c:pt>
                <c:pt idx="3">
                  <c:v>САМОСВАЛЬНЫЙ</c:v>
                </c:pt>
                <c:pt idx="4">
                  <c:v>АВТОЦИСТЕРНА</c:v>
                </c:pt>
                <c:pt idx="5">
                  <c:v>ДРУГИЕ</c:v>
                </c:pt>
              </c:strCache>
            </c:strRef>
          </c:cat>
          <c:val>
            <c:numRef>
              <c:f>Лист1!$M$19:$M$24</c:f>
              <c:numCache>
                <c:formatCode>0.0</c:formatCode>
                <c:ptCount val="6"/>
                <c:pt idx="0">
                  <c:v>2.13</c:v>
                </c:pt>
                <c:pt idx="1">
                  <c:v>1.175</c:v>
                </c:pt>
                <c:pt idx="2">
                  <c:v>0.90600000000000003</c:v>
                </c:pt>
                <c:pt idx="3">
                  <c:v>0.68700000000000006</c:v>
                </c:pt>
                <c:pt idx="4">
                  <c:v>0.52900000000000003</c:v>
                </c:pt>
                <c:pt idx="5">
                  <c:v>1.6459999999999999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48-475F-AD21-67D60076F279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50"/>
        <c:axId val="371728543"/>
        <c:axId val="371728959"/>
      </c:barChart>
      <c:catAx>
        <c:axId val="371728543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rgbClr val="E7E6E6">
                <a:lumMod val="50000"/>
              </a:srgb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28959"/>
        <c:crosses val="autoZero"/>
        <c:auto val="1"/>
        <c:lblAlgn val="ctr"/>
        <c:lblOffset val="100"/>
        <c:noMultiLvlLbl val="0"/>
      </c:catAx>
      <c:valAx>
        <c:axId val="371728959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172854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086637426900584"/>
          <c:y val="0.88589791666666662"/>
          <c:w val="0.6456941520467836"/>
          <c:h val="9.64631944444444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solidFill>
        <a:sysClr val="window" lastClr="FFFFFF">
          <a:lumMod val="85000"/>
        </a:sysClr>
      </a:solidFill>
    </a:ln>
    <a:effectLst/>
  </c:spPr>
  <c:txPr>
    <a:bodyPr/>
    <a:lstStyle/>
    <a:p>
      <a:pPr>
        <a:defRPr>
          <a:solidFill>
            <a:sysClr val="windowText" lastClr="000000"/>
          </a:solidFill>
        </a:defRPr>
      </a:pPr>
      <a:endParaRPr lang="ru-RU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29762" y="0"/>
            <a:ext cx="2929837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9D8339-4C8B-4BE1-A0E4-1EDD43411295}" type="datetimeFigureOut">
              <a:rPr lang="ru-RU" smtClean="0"/>
              <a:t>03.09.2026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1241425"/>
            <a:ext cx="447516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835"/>
            <a:ext cx="54089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29762" y="9443663"/>
            <a:ext cx="2929837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93331D-7C21-4B88-8FF2-BA4427CE1D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495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032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2944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32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344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216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67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155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4290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8237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997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163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D5989-14C6-404C-8A65-40B5B34DAE63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DA2F48-50C3-457A-8AE0-18D3E6A1B6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696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leasingstat.ru/lizing-pricepov-i-polupricepov-2/" TargetMode="External"/><Relationship Id="rId2" Type="http://schemas.openxmlformats.org/officeDocument/2006/relationships/hyperlink" Target="https://napinfo.ru/" TargetMode="Externa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F2EC862-AABF-4AF2-A010-60D8156FB4B1}"/>
              </a:ext>
            </a:extLst>
          </p:cNvPr>
          <p:cNvSpPr txBox="1"/>
          <p:nvPr/>
        </p:nvSpPr>
        <p:spPr>
          <a:xfrm>
            <a:off x="1450480" y="876218"/>
            <a:ext cx="7312520" cy="412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ru-RU" sz="1200" dirty="0">
                <a:latin typeface="+mj-lt"/>
              </a:rPr>
              <a:t>По данным маркетингового агентства </a:t>
            </a:r>
            <a:r>
              <a:rPr lang="ru-RU" sz="1200" dirty="0">
                <a:latin typeface="+mj-lt"/>
                <a:hlinkClick r:id="rId2"/>
              </a:rPr>
              <a:t>НАПИ</a:t>
            </a:r>
            <a:r>
              <a:rPr lang="ru-RU" sz="1200" dirty="0">
                <a:latin typeface="+mj-lt"/>
              </a:rPr>
              <a:t>, за январь-июль 2026 года в финансовый лизинг было выдано 12,5 тыс. ед. новой и подержанной прицепной техники. Показатель оказался на 4,7% больше прошлогоднего значения, но на 53,1% меньше результата 2024 года</a:t>
            </a:r>
            <a:r>
              <a:rPr lang="ru-RU" sz="1200">
                <a:latin typeface="+mj-lt"/>
              </a:rPr>
              <a:t>.  </a:t>
            </a: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ru-RU" sz="1200" dirty="0">
                <a:latin typeface="+mj-lt"/>
              </a:rPr>
              <a:t>По итогам 7 месяцев лизинг новой техники составил 5,4 тыс. ед., сократившись на 9,8% за год и на 73,0% за два года. Среди ТОП-5 типов прицепов по лизингу рост отмечался в сегментах </a:t>
            </a:r>
            <a:r>
              <a:rPr lang="ru-RU" sz="1200" dirty="0" err="1">
                <a:latin typeface="+mj-lt"/>
              </a:rPr>
              <a:t>тентованной</a:t>
            </a:r>
            <a:r>
              <a:rPr lang="ru-RU" sz="1200" dirty="0">
                <a:latin typeface="+mj-lt"/>
              </a:rPr>
              <a:t> техники (+18,7%), автоцистерн (+18,7%) и самосвальных прицепов (+3,6%). При этом значительное падение произошло в сегментах бортовых прицепов (-29,7%) и контейнеровозов (-49,1</a:t>
            </a:r>
            <a:r>
              <a:rPr lang="ru-RU" sz="1200">
                <a:latin typeface="+mj-lt"/>
              </a:rPr>
              <a:t>%).   </a:t>
            </a: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ru-RU" sz="1200" dirty="0">
                <a:latin typeface="+mj-lt"/>
              </a:rPr>
              <a:t>В целом доля новой техники в лизинге прицепов постепенно снижается: 75,7% в 2024 г.→ 50,5% в 2025 г.→ 43,5% в </a:t>
            </a:r>
            <a:r>
              <a:rPr lang="ru-RU" sz="1200">
                <a:latin typeface="+mj-lt"/>
              </a:rPr>
              <a:t>2026 г</a:t>
            </a:r>
            <a:endParaRPr lang="ru-RU" sz="1200" dirty="0">
              <a:latin typeface="+mj-lt"/>
            </a:endParaRPr>
          </a:p>
          <a:p>
            <a:pPr algn="just">
              <a:lnSpc>
                <a:spcPct val="150000"/>
              </a:lnSpc>
              <a:spcAft>
                <a:spcPts val="1200"/>
              </a:spcAft>
            </a:pPr>
            <a:r>
              <a:rPr lang="ru-RU" sz="1200" dirty="0">
                <a:latin typeface="+mj-lt"/>
                <a:hlinkClick r:id="rId3"/>
              </a:rPr>
              <a:t>Лизинг подержанных прицепов </a:t>
            </a:r>
            <a:r>
              <a:rPr lang="ru-RU" sz="1200" dirty="0">
                <a:latin typeface="+mj-lt"/>
              </a:rPr>
              <a:t>вырос на 19,5% по сравнению с 2025 годом и на 8,9% по сравнению с 2024 годом, составив в январе-июле текущего года 7,1 тыс. ед. В рейтинге по типам положительная динамика наблюдается в сегментах </a:t>
            </a:r>
            <a:r>
              <a:rPr lang="ru-RU" sz="1200" dirty="0" err="1">
                <a:latin typeface="+mj-lt"/>
              </a:rPr>
              <a:t>тентованной</a:t>
            </a:r>
            <a:r>
              <a:rPr lang="ru-RU" sz="1200" dirty="0">
                <a:latin typeface="+mj-lt"/>
              </a:rPr>
              <a:t> (+27,0%) и бортовой (+43,1%) техники, рефрижераторов (+6,2%), автоцистерн (+23,2%). Сокращение лизинга – только у самосвальных прицепов (-23,3%).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-1478744" y="1411580"/>
            <a:ext cx="1309974" cy="6842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НАПИ_грузовые_авто</a:t>
            </a:r>
            <a:endParaRPr lang="ru-RU" sz="9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#</a:t>
            </a:r>
            <a:r>
              <a:rPr lang="ru-RU" sz="900" dirty="0" err="1"/>
              <a:t>НАПИ_лизинг</a:t>
            </a:r>
            <a:endParaRPr lang="ru-RU" sz="900" dirty="0"/>
          </a:p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900" dirty="0"/>
              <a:t>мах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754467" y="280489"/>
            <a:ext cx="70085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Лизинг каких типов прицепной техники вырос более чем на четверть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2A9FA5-ED03-4211-A0C6-E04E970ED3CD}"/>
              </a:ext>
            </a:extLst>
          </p:cNvPr>
          <p:cNvSpPr txBox="1"/>
          <p:nvPr/>
        </p:nvSpPr>
        <p:spPr>
          <a:xfrm>
            <a:off x="3971830" y="6505575"/>
            <a:ext cx="4549643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50" i="1"/>
              <a:t>Источник: НАПИ (Национальное Агентство Промышленной Информации)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1160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9671" y="687134"/>
            <a:ext cx="69670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 лизинга прицепов-полуприцепов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9671" y="3221559"/>
            <a:ext cx="696700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Лизинг прицепов-полуприцепов по типу, тыс. шт.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86627583"/>
              </p:ext>
            </p:extLst>
          </p:nvPr>
        </p:nvGraphicFramePr>
        <p:xfrm>
          <a:off x="1639671" y="9859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77735109"/>
              </p:ext>
            </p:extLst>
          </p:nvPr>
        </p:nvGraphicFramePr>
        <p:xfrm>
          <a:off x="4043174" y="991712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66248170"/>
              </p:ext>
            </p:extLst>
          </p:nvPr>
        </p:nvGraphicFramePr>
        <p:xfrm>
          <a:off x="6446677" y="9859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1446435"/>
              </p:ext>
            </p:extLst>
          </p:nvPr>
        </p:nvGraphicFramePr>
        <p:xfrm>
          <a:off x="1639671" y="3524250"/>
          <a:ext cx="34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34035414"/>
              </p:ext>
            </p:extLst>
          </p:nvPr>
        </p:nvGraphicFramePr>
        <p:xfrm>
          <a:off x="5186677" y="3518175"/>
          <a:ext cx="34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72F923-EE04-411E-BA4C-0734EDBDF9EE}"/>
              </a:ext>
            </a:extLst>
          </p:cNvPr>
          <p:cNvSpPr txBox="1"/>
          <p:nvPr/>
        </p:nvSpPr>
        <p:spPr>
          <a:xfrm>
            <a:off x="3971830" y="6505575"/>
            <a:ext cx="4549643" cy="253916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1050" i="1"/>
              <a:t>Источник: НАПИ (Национальное Агентство Промышленной Информации)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80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39671" y="663785"/>
            <a:ext cx="6967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Структура лизинга прицепов-полуприцепов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39671" y="3195250"/>
            <a:ext cx="6967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Лизинг 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прицепов-полуприцепов</a:t>
            </a:r>
            <a:r>
              <a:rPr lang="ru-RU" sz="1050" b="1" dirty="0">
                <a:latin typeface="Arial" panose="020B0604020202020204" pitchFamily="34" charset="0"/>
                <a:cs typeface="Arial" panose="020B0604020202020204" pitchFamily="34" charset="0"/>
              </a:rPr>
              <a:t> по типу, тыс. шт.</a:t>
            </a:r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67021396"/>
              </p:ext>
            </p:extLst>
          </p:nvPr>
        </p:nvGraphicFramePr>
        <p:xfrm>
          <a:off x="1639671" y="9859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Диаграм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242377"/>
              </p:ext>
            </p:extLst>
          </p:nvPr>
        </p:nvGraphicFramePr>
        <p:xfrm>
          <a:off x="4043174" y="991712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65188779"/>
              </p:ext>
            </p:extLst>
          </p:nvPr>
        </p:nvGraphicFramePr>
        <p:xfrm>
          <a:off x="6446677" y="985943"/>
          <a:ext cx="21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30509"/>
              </p:ext>
            </p:extLst>
          </p:nvPr>
        </p:nvGraphicFramePr>
        <p:xfrm>
          <a:off x="1639671" y="3524250"/>
          <a:ext cx="34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5" name="Диаграмма 2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546666"/>
              </p:ext>
            </p:extLst>
          </p:nvPr>
        </p:nvGraphicFramePr>
        <p:xfrm>
          <a:off x="5186677" y="3518175"/>
          <a:ext cx="3420000" cy="28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272F923-EE04-411E-BA4C-0734EDBDF9EE}"/>
              </a:ext>
            </a:extLst>
          </p:cNvPr>
          <p:cNvSpPr txBox="1"/>
          <p:nvPr/>
        </p:nvSpPr>
        <p:spPr>
          <a:xfrm>
            <a:off x="-349410" y="6534150"/>
            <a:ext cx="13592174" cy="2539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050" i="1"/>
              <a:t>Источник: НАПИ (Национальное Агентство Промышленной Информации)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65369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1510</TotalTime>
  <Words>319</Words>
  <Application>Microsoft Office PowerPoint</Application>
  <PresentationFormat>Экран (4:3)</PresentationFormat>
  <Paragraphs>31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Болушева Ольга Александровна</dc:creator>
  <cp:lastModifiedBy>Болушева Ольга Александровна</cp:lastModifiedBy>
  <cp:revision>310</cp:revision>
  <cp:lastPrinted>2026-09-02T11:53:31Z</cp:lastPrinted>
  <dcterms:created xsi:type="dcterms:W3CDTF">2022-08-09T13:01:09Z</dcterms:created>
  <dcterms:modified xsi:type="dcterms:W3CDTF">2026-09-03T07:43:34Z</dcterms:modified>
</cp:coreProperties>
</file>