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73" r:id="rId2"/>
    <p:sldId id="272" r:id="rId3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B7D1"/>
    <a:srgbClr val="E2A6C4"/>
    <a:srgbClr val="993366"/>
    <a:srgbClr val="FFCC99"/>
    <a:srgbClr val="FF9B37"/>
    <a:srgbClr val="FFAB57"/>
    <a:srgbClr val="FFD3A7"/>
    <a:srgbClr val="A5CB8B"/>
    <a:srgbClr val="659644"/>
    <a:srgbClr val="619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4660"/>
  </p:normalViewPr>
  <p:slideViewPr>
    <p:cSldViewPr snapToGrid="0">
      <p:cViewPr>
        <p:scale>
          <a:sx n="100" d="100"/>
          <a:sy n="100" d="100"/>
        </p:scale>
        <p:origin x="115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01.09.2026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1425"/>
            <a:ext cx="447516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singstat.ru/lizing-gruzovyh-avtomobilej-2/" TargetMode="External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2EC862-AABF-4AF2-A010-60D8156FB4B1}"/>
              </a:ext>
            </a:extLst>
          </p:cNvPr>
          <p:cNvSpPr txBox="1"/>
          <p:nvPr/>
        </p:nvSpPr>
        <p:spPr>
          <a:xfrm>
            <a:off x="1460005" y="897230"/>
            <a:ext cx="7435201" cy="5086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600"/>
              </a:lnSpc>
              <a:spcAft>
                <a:spcPts val="1000"/>
              </a:spcAft>
            </a:pPr>
            <a:r>
              <a:rPr lang="ru-RU" sz="1300" dirty="0">
                <a:latin typeface="+mj-lt"/>
              </a:rPr>
              <a:t>По данным маркетингового агентства </a:t>
            </a:r>
            <a:r>
              <a:rPr lang="ru-RU" sz="1300" dirty="0">
                <a:latin typeface="+mj-lt"/>
                <a:hlinkClick r:id="rId2"/>
              </a:rPr>
              <a:t>НАПИ</a:t>
            </a:r>
            <a:r>
              <a:rPr lang="ru-RU" sz="1300" dirty="0">
                <a:latin typeface="+mj-lt"/>
              </a:rPr>
              <a:t>, за январь-июль 2026 года в финансовый лизинг было выдано 30,6 тыс. ед. новых и подержанных грузовых автомобилей*, что на 6,5% больше, чем в 2025 году, но на 49,0% меньше, чем в 2024 году</a:t>
            </a:r>
            <a:r>
              <a:rPr lang="ru-RU" sz="1300">
                <a:latin typeface="+mj-lt"/>
              </a:rPr>
              <a:t>.  </a:t>
            </a:r>
            <a:endParaRPr lang="ru-RU" sz="1300" dirty="0">
              <a:latin typeface="+mj-lt"/>
            </a:endParaRPr>
          </a:p>
          <a:p>
            <a:pPr algn="just">
              <a:lnSpc>
                <a:spcPts val="1600"/>
              </a:lnSpc>
              <a:spcAft>
                <a:spcPts val="1000"/>
              </a:spcAft>
            </a:pPr>
            <a:r>
              <a:rPr lang="ru-RU" sz="1300" dirty="0">
                <a:latin typeface="+mj-lt"/>
              </a:rPr>
              <a:t>По итогам 7 месяцев лизинг новой техники составил 13,5 тыс. ед., подержанной – 17,0 тыс. ед. По сравнению с аналогичным периодом 2024 года выдача в </a:t>
            </a:r>
            <a:r>
              <a:rPr lang="ru-RU" sz="1300" dirty="0">
                <a:latin typeface="+mj-lt"/>
                <a:hlinkClick r:id="rId3"/>
              </a:rPr>
              <a:t>лизинг грузовиков </a:t>
            </a:r>
            <a:r>
              <a:rPr lang="ru-RU" sz="1300" dirty="0">
                <a:latin typeface="+mj-lt"/>
              </a:rPr>
              <a:t>на первичном рынке упала на 70,6%, по сравнению с прошлым годом – на 2,8%. Несмотря на общее сокращение лизинг новой техники вырос в сегментах седельных тягачей (+10,7%), фургонов (+2,9%), коммунальной техники (+20,0%), наливной техники (+16,0%). Выдача в лизинг подержанной техники увеличилась на 22,4% в сравнении с 2024 годом и на 15,3% в сравнении с 2025 </a:t>
            </a:r>
            <a:r>
              <a:rPr lang="ru-RU" sz="1300">
                <a:latin typeface="+mj-lt"/>
              </a:rPr>
              <a:t>годом.</a:t>
            </a:r>
            <a:endParaRPr lang="ru-RU" sz="1300" dirty="0">
              <a:latin typeface="+mj-lt"/>
            </a:endParaRPr>
          </a:p>
          <a:p>
            <a:pPr algn="just">
              <a:lnSpc>
                <a:spcPts val="1600"/>
              </a:lnSpc>
              <a:spcAft>
                <a:spcPts val="1000"/>
              </a:spcAft>
            </a:pPr>
            <a:r>
              <a:rPr lang="ru-RU" sz="1300" dirty="0">
                <a:latin typeface="+mj-lt"/>
              </a:rPr>
              <a:t>В 2026 году доля новой техники в лизинге остается доминирующей в сегментах:</a:t>
            </a:r>
          </a:p>
          <a:p>
            <a:pPr marL="171450" indent="-171450" algn="just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300" dirty="0">
                <a:latin typeface="+mj-lt"/>
              </a:rPr>
              <a:t>Фургоны (доля новой – 69,4% или 1,5 тыс. ед.)</a:t>
            </a:r>
          </a:p>
          <a:p>
            <a:pPr marL="171450" indent="-171450" algn="just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300" dirty="0">
                <a:latin typeface="+mj-lt"/>
              </a:rPr>
              <a:t>Подъемная техника (63,5% или 1,3 тыс. ед.)</a:t>
            </a:r>
          </a:p>
          <a:p>
            <a:pPr marL="171450" indent="-171450" algn="just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300" dirty="0">
                <a:latin typeface="+mj-lt"/>
              </a:rPr>
              <a:t>Бортовая или тентованная техника (58,5% или 1,1 тыс. ед.)</a:t>
            </a:r>
          </a:p>
          <a:p>
            <a:pPr marL="171450" indent="-171450" algn="just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300" dirty="0">
                <a:latin typeface="+mj-lt"/>
              </a:rPr>
              <a:t>Коммунальная техника (75,5% или 1,2 тыс. ед.)</a:t>
            </a:r>
          </a:p>
          <a:p>
            <a:pPr marL="171450" indent="-171450" algn="just">
              <a:lnSpc>
                <a:spcPts val="16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latin typeface="+mj-lt"/>
              </a:rPr>
              <a:t>Наливная техника (82,9% или 0,6 тыс. </a:t>
            </a:r>
            <a:r>
              <a:rPr lang="ru-RU" sz="1300">
                <a:latin typeface="+mj-lt"/>
              </a:rPr>
              <a:t>ед.)</a:t>
            </a:r>
            <a:endParaRPr lang="ru-RU" sz="1300" dirty="0">
              <a:latin typeface="+mj-lt"/>
            </a:endParaRPr>
          </a:p>
          <a:p>
            <a:pPr algn="just">
              <a:lnSpc>
                <a:spcPts val="1600"/>
              </a:lnSpc>
              <a:spcAft>
                <a:spcPts val="1000"/>
              </a:spcAft>
            </a:pPr>
            <a:r>
              <a:rPr lang="ru-RU" sz="1300" dirty="0">
                <a:latin typeface="+mj-lt"/>
              </a:rPr>
              <a:t>Доля подержанной техники превышает долю новой в 2026 году только в двух сегментах:</a:t>
            </a:r>
          </a:p>
          <a:p>
            <a:pPr marL="171450" indent="-171450" algn="just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300" dirty="0">
                <a:latin typeface="+mj-lt"/>
              </a:rPr>
              <a:t>Седельные тягачи (доля подержанной – 66,0% или 9,1 тыс. ед.)</a:t>
            </a:r>
          </a:p>
          <a:p>
            <a:pPr marL="171450" indent="-171450" algn="just">
              <a:lnSpc>
                <a:spcPts val="16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1300" dirty="0">
                <a:latin typeface="+mj-lt"/>
              </a:rPr>
              <a:t>Самосвалы (70,1% или 4,2 тыс. </a:t>
            </a:r>
            <a:r>
              <a:rPr lang="ru-RU" sz="1300">
                <a:latin typeface="+mj-lt"/>
              </a:rPr>
              <a:t>ед.)</a:t>
            </a:r>
            <a:endParaRPr lang="ru-RU" sz="1300" dirty="0">
              <a:latin typeface="+mj-lt"/>
            </a:endParaRPr>
          </a:p>
          <a:p>
            <a:pPr algn="just">
              <a:lnSpc>
                <a:spcPts val="1600"/>
              </a:lnSpc>
              <a:spcAft>
                <a:spcPts val="1000"/>
              </a:spcAft>
            </a:pPr>
            <a:r>
              <a:rPr lang="ru-RU" sz="1300" dirty="0">
                <a:latin typeface="+mj-lt"/>
              </a:rPr>
              <a:t>Почти поровну эти доли распределены в сегменте строительной техники (50,1% новой и 49,9% подержанной – по 3,9 тыс. </a:t>
            </a:r>
            <a:r>
              <a:rPr lang="ru-RU" sz="1300">
                <a:latin typeface="+mj-lt"/>
              </a:rPr>
              <a:t>ед.).</a:t>
            </a:r>
            <a:endParaRPr lang="ru-RU" sz="12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064213-E59E-4A04-AEDD-D2C728ABBBC4}"/>
              </a:ext>
            </a:extLst>
          </p:cNvPr>
          <p:cNvSpPr txBox="1"/>
          <p:nvPr/>
        </p:nvSpPr>
        <p:spPr>
          <a:xfrm>
            <a:off x="763041" y="6283077"/>
            <a:ext cx="25074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>
                <a:latin typeface="+mj-lt"/>
              </a:rPr>
              <a:t>* автомобили с полной массой свыше 6 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583519" y="897230"/>
            <a:ext cx="1309974" cy="6842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#</a:t>
            </a:r>
            <a:r>
              <a:rPr lang="ru-RU" sz="900" dirty="0" err="1"/>
              <a:t>НАПИ_грузовые_авто</a:t>
            </a:r>
            <a:endParaRPr lang="ru-RU" sz="9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#</a:t>
            </a:r>
            <a:r>
              <a:rPr lang="ru-RU" sz="900" dirty="0" err="1"/>
              <a:t>НАПИ_лизинг</a:t>
            </a:r>
            <a:endParaRPr lang="ru-RU" sz="9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мах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6875" y="290014"/>
            <a:ext cx="72283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 новых грузовых автомобилей вырос в четырех сегментах</a:t>
            </a:r>
          </a:p>
        </p:txBody>
      </p:sp>
    </p:spTree>
    <p:extLst>
      <p:ext uri="{BB962C8B-B14F-4D97-AF65-F5344CB8AC3E}">
        <p14:creationId xmlns:p14="http://schemas.microsoft.com/office/powerpoint/2010/main" val="3541160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BFE440-0165-43D1-B6CA-CC2AA626D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" y="738187"/>
            <a:ext cx="852487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06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1371</TotalTime>
  <Words>309</Words>
  <Application>Microsoft Office PowerPoint</Application>
  <PresentationFormat>Экран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271</cp:revision>
  <cp:lastPrinted>2026-09-01T08:52:56Z</cp:lastPrinted>
  <dcterms:created xsi:type="dcterms:W3CDTF">2022-08-09T13:01:09Z</dcterms:created>
  <dcterms:modified xsi:type="dcterms:W3CDTF">2026-09-01T10:05:34Z</dcterms:modified>
</cp:coreProperties>
</file>