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729"/>
    <a:srgbClr val="FFEBB3"/>
    <a:srgbClr val="2F76B7"/>
    <a:srgbClr val="1B4367"/>
    <a:srgbClr val="1F4E79"/>
    <a:srgbClr val="7C9CD6"/>
    <a:srgbClr val="EDEFF3"/>
    <a:srgbClr val="EAF4E4"/>
    <a:srgbClr val="6DA945"/>
    <a:srgbClr val="6B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36" autoAdjust="0"/>
    <p:restoredTop sz="94660"/>
  </p:normalViewPr>
  <p:slideViewPr>
    <p:cSldViewPr snapToGrid="0">
      <p:cViewPr>
        <p:scale>
          <a:sx n="106" d="100"/>
          <a:sy n="106" d="100"/>
        </p:scale>
        <p:origin x="185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ostatochnaya-stoimost-na-avtomobili-i-spetsialnuyu-tehniku/ostatochnaya-stoimost-avtomobilej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53479" y="738811"/>
            <a:ext cx="7576502" cy="2023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100" dirty="0">
                <a:latin typeface="+mj-lt"/>
                <a:cs typeface="Arial" panose="020B0604020202020204" pitchFamily="34" charset="0"/>
              </a:rPr>
              <a:t>Маркетинговое агентство </a:t>
            </a:r>
            <a:r>
              <a:rPr lang="ru-RU" sz="1100" dirty="0">
                <a:latin typeface="+mj-lt"/>
                <a:cs typeface="Arial" panose="020B0604020202020204" pitchFamily="34" charset="0"/>
                <a:hlinkClick r:id="rId2"/>
              </a:rPr>
              <a:t>НАПИ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 обновило отчет «</a:t>
            </a:r>
            <a:r>
              <a:rPr lang="ru-RU" sz="1100" dirty="0">
                <a:latin typeface="+mj-lt"/>
                <a:hlinkClick r:id="rId3"/>
              </a:rPr>
              <a:t>Остаточная стоимость грузовых автомобилей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»</a:t>
            </a:r>
            <a:r>
              <a:rPr lang="ru-RU" sz="1100" dirty="0">
                <a:latin typeface="+mj-lt"/>
              </a:rPr>
              <a:t> по итогам </a:t>
            </a:r>
            <a:r>
              <a:rPr lang="en-US" sz="1100" dirty="0">
                <a:latin typeface="+mj-lt"/>
              </a:rPr>
              <a:t>II</a:t>
            </a:r>
            <a:r>
              <a:rPr lang="ru-RU" sz="1100" dirty="0">
                <a:latin typeface="+mj-lt"/>
              </a:rPr>
              <a:t> квартала 2026 года. На графике представлены средние цены на новые самосвалы </a:t>
            </a:r>
            <a:r>
              <a:rPr lang="en-US" sz="1100" dirty="0">
                <a:latin typeface="+mj-lt"/>
              </a:rPr>
              <a:t>FAW</a:t>
            </a:r>
            <a:r>
              <a:rPr lang="ru-RU" sz="1100" dirty="0">
                <a:latin typeface="+mj-lt"/>
              </a:rPr>
              <a:t> </a:t>
            </a:r>
            <a:r>
              <a:rPr lang="en-US" sz="1100" dirty="0">
                <a:latin typeface="+mj-lt"/>
                <a:cs typeface="Arial" panose="020B0604020202020204" pitchFamily="34" charset="0"/>
              </a:rPr>
              <a:t>J6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+mj-lt"/>
              </a:rPr>
              <a:t>2016 - 2025 годов выпуска и остаточная стоимость подержанной техники во </a:t>
            </a:r>
            <a:r>
              <a:rPr lang="en-US" sz="1100" dirty="0">
                <a:latin typeface="+mj-lt"/>
              </a:rPr>
              <a:t>II</a:t>
            </a:r>
            <a:r>
              <a:rPr lang="ru-RU" sz="1100" dirty="0">
                <a:latin typeface="+mj-lt"/>
              </a:rPr>
              <a:t> квартале текущего года.</a:t>
            </a:r>
          </a:p>
          <a:p>
            <a:pPr algn="just" fontAlgn="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100" dirty="0">
                <a:latin typeface="+mj-lt"/>
              </a:rPr>
              <a:t>Так, самосвалы </a:t>
            </a:r>
            <a:r>
              <a:rPr lang="en-US" sz="1100" dirty="0">
                <a:latin typeface="+mj-lt"/>
              </a:rPr>
              <a:t>FAW</a:t>
            </a:r>
            <a:r>
              <a:rPr lang="ru-RU" sz="1100" dirty="0">
                <a:latin typeface="+mj-lt"/>
              </a:rPr>
              <a:t> </a:t>
            </a:r>
            <a:r>
              <a:rPr lang="en-US" sz="1100" dirty="0">
                <a:latin typeface="+mj-lt"/>
                <a:cs typeface="Arial" panose="020B0604020202020204" pitchFamily="34" charset="0"/>
              </a:rPr>
              <a:t>J6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+mj-lt"/>
              </a:rPr>
              <a:t>2016-2019 </a:t>
            </a:r>
            <a:r>
              <a:rPr lang="ru-RU" sz="1100" dirty="0" err="1">
                <a:latin typeface="+mj-lt"/>
              </a:rPr>
              <a:t>г.в</a:t>
            </a:r>
            <a:r>
              <a:rPr lang="ru-RU" sz="1100" dirty="0">
                <a:latin typeface="+mj-lt"/>
              </a:rPr>
              <a:t>. во втором квартале 2026 года  потеряли более 40% стоимости по отношению к их первоначальной средней цене. Техника 2020-2021 </a:t>
            </a:r>
            <a:r>
              <a:rPr lang="ru-RU" sz="1100" dirty="0" err="1">
                <a:latin typeface="+mj-lt"/>
              </a:rPr>
              <a:t>г.в</a:t>
            </a:r>
            <a:r>
              <a:rPr lang="ru-RU" sz="1100" dirty="0">
                <a:latin typeface="+mj-lt"/>
              </a:rPr>
              <a:t>. потеряла более 30% своей стоимости. Потеря стоимости самосвалов </a:t>
            </a:r>
            <a:r>
              <a:rPr lang="en-US" sz="1100" dirty="0">
                <a:latin typeface="+mj-lt"/>
              </a:rPr>
              <a:t>FAW</a:t>
            </a:r>
            <a:r>
              <a:rPr lang="ru-RU" sz="1100" dirty="0">
                <a:latin typeface="+mj-lt"/>
              </a:rPr>
              <a:t> </a:t>
            </a:r>
            <a:r>
              <a:rPr lang="en-US" sz="1100" dirty="0">
                <a:latin typeface="+mj-lt"/>
                <a:cs typeface="Arial" panose="020B0604020202020204" pitchFamily="34" charset="0"/>
              </a:rPr>
              <a:t>J6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 2022 </a:t>
            </a:r>
            <a:r>
              <a:rPr lang="ru-RU" sz="1100" dirty="0" err="1">
                <a:latin typeface="+mj-lt"/>
                <a:cs typeface="Arial" panose="020B0604020202020204" pitchFamily="34" charset="0"/>
              </a:rPr>
              <a:t>г.в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. составила 42,0%, что в частности обусловлено</a:t>
            </a:r>
            <a:r>
              <a:rPr lang="ru-RU" sz="11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резким ростом цен на новую технику в 2022 году  в связи с уходом иностранных брендов. Самосвалы 2023 </a:t>
            </a:r>
            <a:r>
              <a:rPr lang="ru-RU" sz="1100" dirty="0" err="1">
                <a:latin typeface="+mj-lt"/>
                <a:cs typeface="Arial" panose="020B0604020202020204" pitchFamily="34" charset="0"/>
              </a:rPr>
              <a:t>г.в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. </a:t>
            </a:r>
            <a:r>
              <a:rPr lang="ru-RU" sz="1100" dirty="0">
                <a:latin typeface="+mj-lt"/>
              </a:rPr>
              <a:t>потеряли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 28,9% своей стоимости, 2024 </a:t>
            </a:r>
            <a:r>
              <a:rPr lang="ru-RU" sz="1100" dirty="0" err="1">
                <a:latin typeface="+mj-lt"/>
                <a:cs typeface="Arial" panose="020B0604020202020204" pitchFamily="34" charset="0"/>
              </a:rPr>
              <a:t>г.в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. – 22,3%, а 2025 </a:t>
            </a:r>
            <a:r>
              <a:rPr lang="ru-RU" sz="1100" dirty="0" err="1">
                <a:latin typeface="+mj-lt"/>
                <a:cs typeface="Arial" panose="020B0604020202020204" pitchFamily="34" charset="0"/>
              </a:rPr>
              <a:t>г.в</a:t>
            </a:r>
            <a:r>
              <a:rPr lang="ru-RU" sz="1100" dirty="0">
                <a:latin typeface="+mj-lt"/>
                <a:cs typeface="Arial" panose="020B0604020202020204" pitchFamily="34" charset="0"/>
              </a:rPr>
              <a:t>. – 12,8%.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38102" y="291362"/>
            <a:ext cx="75765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Сколько потеряли в цене самосвалы 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FAW J6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2016-2025 годов выпуска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C8C93FB-FED4-4E2A-B6AA-85A4F3B7E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153" y="2941423"/>
            <a:ext cx="701040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649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2426</TotalTime>
  <Words>157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271</cp:revision>
  <cp:lastPrinted>2026-05-13T08:44:18Z</cp:lastPrinted>
  <dcterms:created xsi:type="dcterms:W3CDTF">2022-08-09T13:01:09Z</dcterms:created>
  <dcterms:modified xsi:type="dcterms:W3CDTF">2026-09-25T09:33:35Z</dcterms:modified>
</cp:coreProperties>
</file>