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510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F9"/>
    <a:srgbClr val="91A4C5"/>
    <a:srgbClr val="B1BF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15" autoAdjust="0"/>
    <p:restoredTop sz="94660"/>
  </p:normalViewPr>
  <p:slideViewPr>
    <p:cSldViewPr snapToGrid="0">
      <p:cViewPr>
        <p:scale>
          <a:sx n="96" d="100"/>
          <a:sy n="96" d="100"/>
        </p:scale>
        <p:origin x="1494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18BC71-EF14-4986-BEDA-7F53A14881A2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92D3F-E947-4CD0-B777-B4CF44C85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169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70559-0E80-413A-B00B-B373D6B0840E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697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EDB42-C335-4A5C-95FE-69EDCCEB6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E3C711C-2796-4C0E-8E32-7C5036E0B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B8DA6C-1442-4665-A236-A16AEDFC7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CE22ED-00D8-4390-9ED5-731D37567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B330D6-ABA6-4F7A-924E-09699B4DF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75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6087D-A56D-44DC-B009-343F81E45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87DAA1-95FF-40A0-99E0-381E113CC5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6E7632-D9E0-4FC0-AF00-F1C954DA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147277-ECB1-464A-86C0-5AABF225E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41676E-564F-4C6B-B907-BAFC83D6D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753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840E371-9654-463E-8D3A-6E33082B5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4D83AA-03F6-4D91-9766-7C4DF5D95F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77CFB7-FC2F-4E01-915A-8E4F83BDB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B84415-A4D9-4CF2-A283-58E97EDC9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18C607-2531-4AB6-B2F1-5624EA2E4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818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6EC18C-5587-4924-BAC4-F52D06F12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D6B8BA-5014-4CAD-A717-7D414ADCD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524325-BE88-4C0A-A1C3-BF9F8FABE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00761C-10F8-4021-A852-A109E7A26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307FF-17B9-4A3C-90FB-BC36C9C5F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159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A07F0-A280-49C5-BC97-E5125E421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F076C-E003-4C46-9F3C-6546EAFE1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542F85-3593-45D3-AB30-D0AA005A7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52AA3E-0D3E-4420-A961-4F9D4456A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A5F0DD-9C1F-4610-A0E7-D651C9E3B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923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C7EA89-7D1B-4DAD-BCB5-4D9AD51DE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EAC071-7591-49ED-BCF1-ABEC3B00E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C83935-31A6-4E1E-8C71-0762775EA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565BAF-D90F-4C2C-BC42-581C130AC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1B3478-7624-4E1E-9206-6FCC7F5AA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FC67D3-685C-458B-BFFC-0396853CE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98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DB55E-E660-4AB5-8A74-D1EC00234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8B7FA6-7042-413C-AEDE-C09979DC8F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35BE1D-B494-4A34-B0F9-C54482C3B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575DCFD-3FCF-4961-B40A-92BFF3FF1C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09DEA51-6A4C-46EC-9DA2-E01F32499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A27F6F9-FFA9-4120-A5B4-F5B07C596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1EFE267-C3EF-467C-9930-495E6DC03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EFDF37D-B2B7-4AEB-B63B-A48C316DD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769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B88AE-34D7-43A7-8A20-B8A1A91C3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F89097B-F1FE-423A-804A-96E64D684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FC2FFC-0207-4402-B521-07103DBC0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0DBCBA3-D3BB-4901-8B0D-359D12C61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435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BFF0AA5-F633-4E87-A9A1-2C6271488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29EFDFF-3100-4625-AF04-F6FF6A16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636F0D-31D8-470A-96D4-621835481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48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619784-610F-43C3-9ED4-49F5896AA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E4B52A-B1CC-456E-A293-F336C0412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04CCFF-FA40-419A-9013-853B2D2FA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C3441E-6D8F-46F2-A9D1-E31C937B3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42ED52-3D74-4707-93BF-693C63BE6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83CDF0-D95D-4A39-93DE-6ABDF938E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54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0BF93-19DF-4FF8-A372-12BA7E8DB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C571751-65D4-4A72-8E0E-DEBDB1360A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9BC9BD-83AC-4C9E-8E7A-1F242F973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316E5D-5DDB-48AA-81CA-81417C2AB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9A5C8D-3CD2-4E05-A2C9-249E4FE3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4F133B-DBEC-4929-978F-27F562B78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60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3878E-26FC-444B-91D6-2A559639B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69E950-DDFA-41BC-B497-BB563D00A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888A0E-AE92-42F7-BA16-738FD78E80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9E80B-5AC8-44B7-B03E-0AC891655558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4B619-C34F-44A6-A3D6-90BF88581B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3FC0A2-63A9-4F3B-AE75-E6ACA2AF19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0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hyperlink" Target="http://www.free-powerpoint-templates-design.com/" TargetMode="External"/><Relationship Id="rId7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napinfo.ru/services/it-resheniya-po-analizu-avtomobilnogo-rynka/dv-tco/" TargetMode="External"/><Relationship Id="rId5" Type="http://schemas.openxmlformats.org/officeDocument/2006/relationships/hyperlink" Target="http://www.napinfo.ru/" TargetMode="Externa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1271B69-AA02-4C44-AB0D-F9DA999B9A06}"/>
              </a:ext>
            </a:extLst>
          </p:cNvPr>
          <p:cNvSpPr txBox="1">
            <a:spLocks/>
          </p:cNvSpPr>
          <p:nvPr/>
        </p:nvSpPr>
        <p:spPr>
          <a:xfrm>
            <a:off x="11635745" y="243513"/>
            <a:ext cx="391428" cy="1954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2E1CF2F-19B6-4B01-91BB-CDBA096AD5BE}" type="slidenum">
              <a:rPr lang="en-US" sz="10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</a:t>
            </a:fld>
            <a:endParaRPr lang="en-US" sz="1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hlinkClick r:id="rId3"/>
            <a:extLst>
              <a:ext uri="{FF2B5EF4-FFF2-40B4-BE49-F238E27FC236}">
                <a16:creationId xmlns:a16="http://schemas.microsoft.com/office/drawing/2014/main" id="{ABD864A0-29EA-4A3A-A79F-EC9ACECEBB8D}"/>
              </a:ext>
            </a:extLst>
          </p:cNvPr>
          <p:cNvSpPr txBox="1"/>
          <p:nvPr/>
        </p:nvSpPr>
        <p:spPr>
          <a:xfrm>
            <a:off x="1456045" y="6322790"/>
            <a:ext cx="13148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www.napinfo.ru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25" y="248467"/>
            <a:ext cx="889330" cy="519284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>
            <a:cxnSpLocks/>
          </p:cNvCxnSpPr>
          <p:nvPr/>
        </p:nvCxnSpPr>
        <p:spPr>
          <a:xfrm>
            <a:off x="1487136" y="508109"/>
            <a:ext cx="1032801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5565265-B6A4-4F3A-9EDA-056AD11271D6}"/>
              </a:ext>
            </a:extLst>
          </p:cNvPr>
          <p:cNvCxnSpPr/>
          <p:nvPr/>
        </p:nvCxnSpPr>
        <p:spPr>
          <a:xfrm>
            <a:off x="1456045" y="6258357"/>
            <a:ext cx="10359103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487136" y="691242"/>
            <a:ext cx="487371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>
                <a:latin typeface="+mj-lt"/>
              </a:rPr>
              <a:t>Маркетинговое агентство </a:t>
            </a:r>
            <a:r>
              <a:rPr lang="ru-RU" sz="1100" dirty="0">
                <a:latin typeface="+mj-lt"/>
                <a:hlinkClick r:id="rId5"/>
              </a:rPr>
              <a:t>НАПИ</a:t>
            </a:r>
            <a:r>
              <a:rPr lang="ru-RU" sz="1100" dirty="0">
                <a:latin typeface="+mj-lt"/>
              </a:rPr>
              <a:t> проанализировало стоимость владения* электромобилем </a:t>
            </a:r>
            <a:r>
              <a:rPr lang="en-US" sz="1100" dirty="0">
                <a:latin typeface="+mj-lt"/>
              </a:rPr>
              <a:t>AVATR 11 116 kWh AWD 5 seats</a:t>
            </a:r>
            <a:r>
              <a:rPr lang="ru-RU" sz="1100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algn="just"/>
            <a:endParaRPr lang="ru-RU" sz="110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1100" b="1" dirty="0">
                <a:solidFill>
                  <a:srgbClr val="000000"/>
                </a:solidFill>
                <a:latin typeface="+mj-lt"/>
              </a:rPr>
              <a:t>📌 Условия: </a:t>
            </a:r>
            <a:endParaRPr lang="ru-RU" sz="1100" b="1" dirty="0">
              <a:latin typeface="+mj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собственник – частный владелец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автомобиль зарегистрирован в Москве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покупка за собственные средства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среднегодовой пробег  –  15 тыс. км.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срок владения – 36 месяцев (3 года)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ru-RU" sz="110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1100" b="1" dirty="0">
                <a:latin typeface="+mj-lt"/>
              </a:rPr>
              <a:t>💰 </a:t>
            </a:r>
            <a:r>
              <a:rPr lang="ru-RU" sz="1100" b="1" dirty="0">
                <a:solidFill>
                  <a:srgbClr val="000000"/>
                </a:solidFill>
                <a:latin typeface="+mj-lt"/>
              </a:rPr>
              <a:t>Расходы за 3 года: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транспортный налог – 0,0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госпошлина – 4,2 тыс.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техническое обслуживание – 126,7 тыс.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текущий ремонт – 33,3 тыс.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дополнительные расходы, запчасти** – 26,5 тыс. руб.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электроэнергия (16,5 руб. за кВт) – 155,9 тыс.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шины (зимние </a:t>
            </a:r>
            <a:r>
              <a:rPr lang="en-US" sz="1100" dirty="0">
                <a:latin typeface="+mj-lt"/>
              </a:rPr>
              <a:t>Continental</a:t>
            </a:r>
            <a:r>
              <a:rPr lang="ru-RU" sz="1100" dirty="0">
                <a:latin typeface="+mj-lt"/>
              </a:rPr>
              <a:t>) – 248,2 тыс.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ОСАГО – 70,4 тыс.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КАСКО – 499,1 тыс. рублей</a:t>
            </a:r>
          </a:p>
          <a:p>
            <a:pPr algn="just"/>
            <a:endParaRPr lang="ru-RU" sz="1100" dirty="0">
              <a:latin typeface="+mj-lt"/>
            </a:endParaRPr>
          </a:p>
          <a:p>
            <a:pPr algn="just"/>
            <a:r>
              <a:rPr lang="ru-RU" sz="1100" b="1" dirty="0">
                <a:latin typeface="+mj-lt"/>
              </a:rPr>
              <a:t>✔ Итоговая стоимость владения: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0000"/>
                </a:solidFill>
                <a:latin typeface="+mj-lt"/>
              </a:rPr>
              <a:t>88,3 рублей за км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0000"/>
                </a:solidFill>
                <a:latin typeface="+mj-lt"/>
              </a:rPr>
              <a:t>1,3 млн рублей в год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0000"/>
                </a:solidFill>
                <a:latin typeface="+mj-lt"/>
              </a:rPr>
              <a:t>4,0 млн рублей за три года</a:t>
            </a:r>
          </a:p>
          <a:p>
            <a:pPr algn="just"/>
            <a:endParaRPr lang="ru-RU" sz="1100" dirty="0">
              <a:solidFill>
                <a:srgbClr val="000000"/>
              </a:solidFill>
              <a:latin typeface="+mj-lt"/>
            </a:endParaRPr>
          </a:p>
          <a:p>
            <a:pPr algn="just"/>
            <a:endParaRPr lang="ru-RU" sz="110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1100" dirty="0">
                <a:solidFill>
                  <a:srgbClr val="000000"/>
                </a:solidFill>
                <a:latin typeface="+mj-lt"/>
              </a:rPr>
              <a:t>➡ </a:t>
            </a:r>
            <a:r>
              <a:rPr lang="ru-RU" sz="1100" b="1" dirty="0">
                <a:solidFill>
                  <a:srgbClr val="000000"/>
                </a:solidFill>
                <a:latin typeface="+mj-lt"/>
              </a:rPr>
              <a:t>Расчет выполнен в </a:t>
            </a:r>
            <a:r>
              <a:rPr lang="ru-RU" sz="1100" b="1" dirty="0">
                <a:solidFill>
                  <a:srgbClr val="000000"/>
                </a:solidFill>
                <a:latin typeface="+mj-lt"/>
                <a:hlinkClick r:id="rId6"/>
              </a:rPr>
              <a:t>онлайн калькуляторе стоимости владения DV – TCO</a:t>
            </a:r>
            <a:r>
              <a:rPr lang="ru-RU" sz="11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100" dirty="0">
                <a:solidFill>
                  <a:srgbClr val="000000"/>
                </a:solidFill>
                <a:latin typeface="+mj-lt"/>
              </a:rPr>
              <a:t>⬅</a:t>
            </a:r>
          </a:p>
          <a:p>
            <a:pPr algn="just"/>
            <a:endParaRPr lang="ru-RU" sz="1100" b="1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1100" i="1" dirty="0">
                <a:latin typeface="+mj-lt"/>
              </a:rPr>
              <a:t>*с учетом потери стоимости</a:t>
            </a:r>
          </a:p>
          <a:p>
            <a:pPr algn="just"/>
            <a:r>
              <a:rPr lang="ru-RU" sz="1100" i="1" dirty="0">
                <a:latin typeface="+mj-lt"/>
              </a:rPr>
              <a:t>**затраты на запчасти и работы, не входящие в регламентные ТО и ТР</a:t>
            </a:r>
          </a:p>
          <a:p>
            <a:pPr algn="just"/>
            <a:endParaRPr lang="ru-RU" sz="1100" i="1" dirty="0">
              <a:latin typeface="+mj-lt"/>
            </a:endParaRPr>
          </a:p>
        </p:txBody>
      </p:sp>
      <p:pic>
        <p:nvPicPr>
          <p:cNvPr id="15" name="Picture 2" descr="F:\qr-code.gif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9" t="9880" r="8537" b="10120"/>
          <a:stretch/>
        </p:blipFill>
        <p:spPr bwMode="auto">
          <a:xfrm>
            <a:off x="337396" y="5613865"/>
            <a:ext cx="660471" cy="64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371650" y="767751"/>
            <a:ext cx="1281959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000" dirty="0"/>
              <a:t>#</a:t>
            </a:r>
            <a:r>
              <a:rPr lang="ru-RU" sz="1000" dirty="0" err="1"/>
              <a:t>НАПИ_стоимость_владения</a:t>
            </a:r>
            <a:endParaRPr lang="ru-RU" sz="1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756E54-534A-4FE6-9758-D782C1A0BD3B}"/>
              </a:ext>
            </a:extLst>
          </p:cNvPr>
          <p:cNvSpPr txBox="1"/>
          <p:nvPr/>
        </p:nvSpPr>
        <p:spPr>
          <a:xfrm>
            <a:off x="3976777" y="169555"/>
            <a:ext cx="78546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Стоимость владения электромобилем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AVATR 11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Москве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9B2092-73E5-4BE2-8498-40941BAABF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4575" y="777553"/>
            <a:ext cx="4953000" cy="585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270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2637</TotalTime>
  <Words>196</Words>
  <Application>Microsoft Office PowerPoint</Application>
  <PresentationFormat>Широкоэкранный</PresentationFormat>
  <Paragraphs>35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Козлов Александр Л</dc:creator>
  <cp:lastModifiedBy>Болушева Ольга Александровна</cp:lastModifiedBy>
  <cp:revision>340</cp:revision>
  <dcterms:created xsi:type="dcterms:W3CDTF">2025-02-12T06:29:35Z</dcterms:created>
  <dcterms:modified xsi:type="dcterms:W3CDTF">2026-09-15T10:58:18Z</dcterms:modified>
</cp:coreProperties>
</file>