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1520" r:id="rId2"/>
    <p:sldId id="1521" r:id="rId3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9CD6"/>
    <a:srgbClr val="3E89CE"/>
    <a:srgbClr val="91A4C5"/>
    <a:srgbClr val="B1BF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29" autoAdjust="0"/>
    <p:restoredTop sz="94660"/>
  </p:normalViewPr>
  <p:slideViewPr>
    <p:cSldViewPr snapToGrid="0">
      <p:cViewPr>
        <p:scale>
          <a:sx n="98" d="100"/>
          <a:sy n="98" d="100"/>
        </p:scale>
        <p:origin x="1212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53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72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hyperlink" Target="https://napinfo.ru/services/it-resheniya-po-analizu-avtomobilnogo-rynka/dv-tco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napinfo.ru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935971" y="6322790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56045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87136" y="508109"/>
            <a:ext cx="10328012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-1238982" y="888780"/>
            <a:ext cx="12389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/>
              <a:t>#</a:t>
            </a:r>
            <a:r>
              <a:rPr lang="ru-RU" sz="1000" dirty="0" err="1"/>
              <a:t>НАПИ_стоимость_владения</a:t>
            </a:r>
            <a:endParaRPr lang="ru-RU" sz="10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27" y="5612125"/>
            <a:ext cx="658425" cy="64623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487136" y="492673"/>
            <a:ext cx="6023196" cy="57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dirty="0">
                <a:latin typeface="+mj-lt"/>
              </a:rPr>
              <a:t>Маркетинговое агентство </a:t>
            </a:r>
            <a:r>
              <a:rPr lang="ru-RU" sz="1050" dirty="0">
                <a:latin typeface="+mj-lt"/>
                <a:hlinkClick r:id="rId6"/>
              </a:rPr>
              <a:t>НАПИ</a:t>
            </a:r>
            <a:r>
              <a:rPr lang="ru-RU" sz="1050" dirty="0">
                <a:latin typeface="+mj-lt"/>
              </a:rPr>
              <a:t> проанализировало стоимость владения* </a:t>
            </a:r>
            <a:r>
              <a:rPr lang="ru-RU" sz="1050" b="1" dirty="0">
                <a:latin typeface="+mj-lt"/>
              </a:rPr>
              <a:t>самосвалом </a:t>
            </a:r>
            <a:r>
              <a:rPr lang="en-US" sz="1050" b="1" dirty="0">
                <a:solidFill>
                  <a:srgbClr val="000000"/>
                </a:solidFill>
                <a:latin typeface="+mj-lt"/>
              </a:rPr>
              <a:t>FAW J6</a:t>
            </a:r>
            <a:r>
              <a:rPr lang="ru-RU" sz="1050" b="1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just"/>
            <a:endParaRPr lang="ru-RU" sz="105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050" b="1">
                <a:solidFill>
                  <a:srgbClr val="000000"/>
                </a:solidFill>
                <a:latin typeface="+mj-lt"/>
              </a:rPr>
              <a:t>📌 </a:t>
            </a:r>
            <a:r>
              <a:rPr lang="ru-RU" sz="1050" b="1" dirty="0">
                <a:solidFill>
                  <a:srgbClr val="000000"/>
                </a:solidFill>
                <a:latin typeface="+mj-lt"/>
              </a:rPr>
              <a:t>Условия: </a:t>
            </a:r>
            <a:endParaRPr lang="ru-RU" sz="1050" b="1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собственник – корпоративный владелец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эксплуатация в Москве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приобретение в лизинг (срок договора – 5 лет, ставка – 20%, первоначальный взнос – 20%)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среднегодовой пробег  –  120 тыс. км.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срок владения – 60 мес. (5 лет)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05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050" b="1" dirty="0">
                <a:latin typeface="+mj-lt"/>
              </a:rPr>
              <a:t>💰 </a:t>
            </a:r>
            <a:r>
              <a:rPr lang="ru-RU" sz="1050" b="1" dirty="0">
                <a:solidFill>
                  <a:srgbClr val="000000"/>
                </a:solidFill>
                <a:latin typeface="+mj-lt"/>
              </a:rPr>
              <a:t>Расходы за 5 лет: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транспортный налог – 159,4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госпошлина – 4,2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сбор с грузовиков – 934,2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техническое обслуживание – 5,3 млн </a:t>
            </a:r>
            <a:r>
              <a:rPr lang="ru-RU" sz="1050">
                <a:latin typeface="+mj-lt"/>
              </a:rPr>
              <a:t>руб.   </a:t>
            </a:r>
            <a:endParaRPr lang="ru-RU" sz="1050" dirty="0">
              <a:latin typeface="+mj-lt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текущий ремонт – 650,6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топливо – 18,0 млн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050" dirty="0" err="1">
                <a:latin typeface="+mj-lt"/>
              </a:rPr>
              <a:t>AdBlue</a:t>
            </a:r>
            <a:r>
              <a:rPr lang="ru-RU" sz="1050" dirty="0">
                <a:latin typeface="+mj-lt"/>
              </a:rPr>
              <a:t> – 493,5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дополнительные расходы, запчасти** – 1,7 млн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шины (всесезонные Кама) – 2,4 млн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ОСАГО – 305,0 тыс.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КАСКО – 1,5 млн руб.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sz="1050" dirty="0">
              <a:latin typeface="+mj-lt"/>
            </a:endParaRPr>
          </a:p>
          <a:p>
            <a:pPr fontAlgn="b"/>
            <a:r>
              <a:rPr lang="ru-RU" sz="1050" b="1" dirty="0">
                <a:latin typeface="+mj-lt"/>
              </a:rPr>
              <a:t>🔗 Финансовый лизинг</a:t>
            </a:r>
            <a:endParaRPr lang="ru-RU" sz="1050" dirty="0">
              <a:latin typeface="+mj-lt"/>
            </a:endParaRPr>
          </a:p>
          <a:p>
            <a:pPr marL="171450" indent="-171450" fontAlgn="b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стоимость при покупке в  лизинг – 17,5 млн руб.</a:t>
            </a:r>
          </a:p>
          <a:p>
            <a:pPr marL="171450" indent="-171450" fontAlgn="b">
              <a:buFont typeface="Arial" panose="020B0604020202020204" pitchFamily="34" charset="0"/>
              <a:buChar char="•"/>
            </a:pPr>
            <a:r>
              <a:rPr lang="ru-RU" sz="1050" dirty="0">
                <a:latin typeface="+mj-lt"/>
              </a:rPr>
              <a:t>затраты на лизинг – 5,8 млн руб.</a:t>
            </a:r>
          </a:p>
          <a:p>
            <a:pPr algn="just"/>
            <a:endParaRPr lang="ru-RU" sz="1050" dirty="0">
              <a:latin typeface="+mj-lt"/>
            </a:endParaRPr>
          </a:p>
          <a:p>
            <a:pPr algn="just"/>
            <a:r>
              <a:rPr lang="ru-RU" sz="1050" b="1" dirty="0">
                <a:latin typeface="+mj-lt"/>
              </a:rPr>
              <a:t>✔ Итоговая стоимость владения: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rgbClr val="000000"/>
                </a:solidFill>
                <a:latin typeface="+mj-lt"/>
              </a:rPr>
              <a:t>70,62 руб. за км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rgbClr val="000000"/>
                </a:solidFill>
                <a:latin typeface="+mj-lt"/>
              </a:rPr>
              <a:t>8,5 млн руб. в год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rgbClr val="000000"/>
                </a:solidFill>
                <a:latin typeface="+mj-lt"/>
              </a:rPr>
              <a:t>42,4 млн руб. за пять лет</a:t>
            </a:r>
          </a:p>
          <a:p>
            <a:pPr algn="just"/>
            <a:endParaRPr lang="ru-RU" sz="1050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050" dirty="0">
                <a:solidFill>
                  <a:srgbClr val="000000"/>
                </a:solidFill>
                <a:latin typeface="+mj-lt"/>
              </a:rPr>
              <a:t>➡ </a:t>
            </a:r>
            <a:r>
              <a:rPr lang="ru-RU" sz="1050" b="1" dirty="0">
                <a:solidFill>
                  <a:srgbClr val="000000"/>
                </a:solidFill>
                <a:latin typeface="+mj-lt"/>
              </a:rPr>
              <a:t>Расчет выполнен в </a:t>
            </a:r>
            <a:r>
              <a:rPr lang="ru-RU" sz="1050" b="1" dirty="0">
                <a:solidFill>
                  <a:srgbClr val="000000"/>
                </a:solidFill>
                <a:latin typeface="+mj-lt"/>
                <a:hlinkClick r:id="rId7"/>
              </a:rPr>
              <a:t>онлайн калькуляторе стоимости владения DV – TCO</a:t>
            </a:r>
            <a:r>
              <a:rPr lang="ru-RU" sz="105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ru-RU" sz="1050" dirty="0">
                <a:solidFill>
                  <a:srgbClr val="000000"/>
                </a:solidFill>
                <a:latin typeface="+mj-lt"/>
              </a:rPr>
              <a:t>⬅</a:t>
            </a:r>
          </a:p>
          <a:p>
            <a:pPr algn="just"/>
            <a:endParaRPr lang="ru-RU" sz="1050" b="1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ru-RU" sz="1050" i="1" dirty="0">
                <a:latin typeface="+mj-lt"/>
              </a:rPr>
              <a:t>*с учетом потери стоимости</a:t>
            </a:r>
          </a:p>
          <a:p>
            <a:pPr algn="just"/>
            <a:r>
              <a:rPr lang="ru-RU" sz="1050" i="1" dirty="0">
                <a:latin typeface="+mj-lt"/>
              </a:rPr>
              <a:t>**затраты на запчасти и работы, не входящие в регламентные ТО и ТР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8438" y="104323"/>
            <a:ext cx="6343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8,5 млн рублей обходится самосвал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FAW J6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год</a:t>
            </a:r>
            <a:endParaRPr lang="en-US" sz="20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751FDA-3030-4B53-ABCB-14659A9D70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9669" y="599642"/>
            <a:ext cx="436245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95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2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935974" y="6234475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Источник: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АПИ / 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ациональное Агентство Промышленной Информации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1456045" y="6322790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25" y="248467"/>
            <a:ext cx="889330" cy="519284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456045" y="750566"/>
            <a:ext cx="10328012" cy="0"/>
          </a:xfrm>
          <a:prstGeom prst="line">
            <a:avLst/>
          </a:prstGeom>
          <a:ln>
            <a:solidFill>
              <a:srgbClr val="5C9C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456045" y="6258357"/>
            <a:ext cx="10359103" cy="0"/>
          </a:xfrm>
          <a:prstGeom prst="line">
            <a:avLst/>
          </a:prstGeom>
          <a:ln>
            <a:solidFill>
              <a:srgbClr val="5C9C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27" y="5612125"/>
            <a:ext cx="658425" cy="6462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57A3962-787F-4222-8F4C-3D70A9250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4973" y="1628523"/>
            <a:ext cx="7192379" cy="3600953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AF9D6CD8-A9A6-4551-8355-C85D4DAA3605}"/>
              </a:ext>
            </a:extLst>
          </p:cNvPr>
          <p:cNvGrpSpPr/>
          <p:nvPr/>
        </p:nvGrpSpPr>
        <p:grpSpPr>
          <a:xfrm>
            <a:off x="-55107" y="1486308"/>
            <a:ext cx="4830080" cy="3208185"/>
            <a:chOff x="3754557" y="1143715"/>
            <a:chExt cx="3679317" cy="2591313"/>
          </a:xfrm>
        </p:grpSpPr>
        <p:pic>
          <p:nvPicPr>
            <p:cNvPr id="17" name="Picture 2" descr="Picture background">
              <a:extLst>
                <a:ext uri="{FF2B5EF4-FFF2-40B4-BE49-F238E27FC236}">
                  <a16:creationId xmlns:a16="http://schemas.microsoft.com/office/drawing/2014/main" id="{C3C77956-5579-47C7-AAEE-13D0A7FEA1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3522" y="1143715"/>
              <a:ext cx="3120352" cy="20789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7DD7C8DA-9C85-4DC4-A364-29BF47487D46}"/>
                </a:ext>
              </a:extLst>
            </p:cNvPr>
            <p:cNvSpPr/>
            <p:nvPr/>
          </p:nvSpPr>
          <p:spPr>
            <a:xfrm rot="19502697">
              <a:off x="3754557" y="2277958"/>
              <a:ext cx="1382540" cy="1457070"/>
            </a:xfrm>
            <a:prstGeom prst="rect">
              <a:avLst/>
            </a:prstGeom>
            <a:solidFill>
              <a:schemeClr val="bg1"/>
            </a:solidFill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0AECEDF-CC96-449B-B14A-730310B78AB2}"/>
              </a:ext>
            </a:extLst>
          </p:cNvPr>
          <p:cNvSpPr txBox="1"/>
          <p:nvPr/>
        </p:nvSpPr>
        <p:spPr>
          <a:xfrm>
            <a:off x="1456045" y="359509"/>
            <a:ext cx="630614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i="0" u="none" strike="noStrike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Стоимость владения </a:t>
            </a:r>
            <a:r>
              <a:rPr lang="ru-RU" sz="19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самосвалом </a:t>
            </a:r>
            <a:r>
              <a:rPr lang="en-US" sz="19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FAW J6</a:t>
            </a:r>
            <a:endParaRPr lang="en-US" sz="19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5099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2955</TotalTime>
  <Words>275</Words>
  <Application>Microsoft Office PowerPoint</Application>
  <PresentationFormat>Широкоэкранный</PresentationFormat>
  <Paragraphs>46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384</cp:revision>
  <cp:lastPrinted>2026-07-06T06:44:50Z</cp:lastPrinted>
  <dcterms:created xsi:type="dcterms:W3CDTF">2025-02-12T06:29:35Z</dcterms:created>
  <dcterms:modified xsi:type="dcterms:W3CDTF">2026-09-10T08:32:15Z</dcterms:modified>
</cp:coreProperties>
</file>