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68" r:id="rId3"/>
  </p:sldIdLst>
  <p:sldSz cx="9144000" cy="6858000" type="screen4x3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  <a:srgbClr val="6969FF"/>
    <a:srgbClr val="3399FF"/>
    <a:srgbClr val="33CCFF"/>
    <a:srgbClr val="FF33CC"/>
    <a:srgbClr val="CC00CC"/>
    <a:srgbClr val="FF99FF"/>
    <a:srgbClr val="F45A5A"/>
    <a:srgbClr val="FF6565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75" autoAdjust="0"/>
    <p:restoredTop sz="94660"/>
  </p:normalViewPr>
  <p:slideViewPr>
    <p:cSldViewPr snapToGrid="0">
      <p:cViewPr>
        <p:scale>
          <a:sx n="98" d="100"/>
          <a:sy n="98" d="100"/>
        </p:scale>
        <p:origin x="1512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apinfo.ru/" TargetMode="External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napinfo.ru/services/rynok-korporativnyh-avtomobilej/korporativnye-prodazhi-elektromobilej-i-gibridov/" TargetMode="External"/><Relationship Id="rId4" Type="http://schemas.openxmlformats.org/officeDocument/2006/relationships/hyperlink" Target="https://napinfo.ru/services/avtomobilnaya-statistika/prodazhi-novyh-i-poderzhannyh-elektromobilej-i-gibridov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hlinkClick r:id="rId2"/>
            <a:extLst>
              <a:ext uri="{FF2B5EF4-FFF2-40B4-BE49-F238E27FC236}">
                <a16:creationId xmlns:a16="http://schemas.microsoft.com/office/drawing/2014/main" id="{CBCFBD78-F930-41BB-8450-6CCA5ADD029E}"/>
              </a:ext>
            </a:extLst>
          </p:cNvPr>
          <p:cNvSpPr txBox="1"/>
          <p:nvPr/>
        </p:nvSpPr>
        <p:spPr>
          <a:xfrm>
            <a:off x="4354739" y="6029712"/>
            <a:ext cx="4474936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685800">
              <a:defRPr/>
            </a:pP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Источник: НАПИ / Национальное Агентство Промышленной Информации</a:t>
            </a:r>
            <a:endParaRPr lang="ko-KR" altLang="en-US" sz="900" i="1" dirty="0">
              <a:latin typeface="Arial" panose="020B0604020202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30DEBC-9A0F-4DD2-9CF9-5592BFE764C6}"/>
              </a:ext>
            </a:extLst>
          </p:cNvPr>
          <p:cNvSpPr txBox="1"/>
          <p:nvPr/>
        </p:nvSpPr>
        <p:spPr>
          <a:xfrm>
            <a:off x="1568831" y="828288"/>
            <a:ext cx="7260844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sz="1200" dirty="0">
                <a:latin typeface="+mj-lt"/>
              </a:rPr>
              <a:t>Маркетинговое агентство </a:t>
            </a:r>
            <a:r>
              <a:rPr lang="ru-RU" sz="1200" dirty="0">
                <a:latin typeface="+mj-lt"/>
                <a:hlinkClick r:id="rId3"/>
              </a:rPr>
              <a:t>НАПИ</a:t>
            </a:r>
            <a:r>
              <a:rPr lang="ru-RU" sz="1200" dirty="0">
                <a:latin typeface="+mj-lt"/>
              </a:rPr>
              <a:t> проанализировало продажи новых и подержанных </a:t>
            </a:r>
            <a:r>
              <a:rPr lang="ru-RU" sz="1200" dirty="0">
                <a:latin typeface="+mj-lt"/>
                <a:cs typeface="Arial" panose="020B0604020202020204" pitchFamily="34" charset="0"/>
              </a:rPr>
              <a:t>гибридов PHEV и электромобилей частным, корпоративным и лизинговым клиентам в </a:t>
            </a:r>
            <a:r>
              <a:rPr lang="ru-RU" sz="1200" dirty="0">
                <a:latin typeface="+mj-lt"/>
              </a:rPr>
              <a:t>январе-сентябре 2026 года.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sz="1200" dirty="0">
                <a:latin typeface="+mj-lt"/>
              </a:rPr>
              <a:t>За 9 месяцев 2026 года было реализовано 58,3 тыс. ед. новых </a:t>
            </a:r>
            <a:r>
              <a:rPr lang="ru-RU" sz="1200" dirty="0">
                <a:latin typeface="+mj-lt"/>
                <a:cs typeface="Arial" panose="020B0604020202020204" pitchFamily="34" charset="0"/>
              </a:rPr>
              <a:t>гибридов PHEV, что на 144,6% больше, чем в прошлом году. По сравнению с аналогичным периодом прошлого года </a:t>
            </a:r>
            <a:r>
              <a:rPr lang="ru-RU" sz="1200" dirty="0">
                <a:latin typeface="+mj-lt"/>
                <a:cs typeface="Arial" panose="020B0604020202020204" pitchFamily="34" charset="0"/>
                <a:hlinkClick r:id="rId4"/>
              </a:rPr>
              <a:t>продажи частным клиентам </a:t>
            </a:r>
            <a:r>
              <a:rPr lang="ru-RU" sz="1200" dirty="0">
                <a:latin typeface="+mj-lt"/>
                <a:cs typeface="Arial" panose="020B0604020202020204" pitchFamily="34" charset="0"/>
              </a:rPr>
              <a:t>выросли на 156,4%, клиентам, приобретающим автомобили в лизинг, – на 152,0%, а корпоративным клиентам с иными способами оплаты (в кредит, за собственные средства и т.д.) – на </a:t>
            </a:r>
            <a:r>
              <a:rPr lang="ru-RU" sz="1200">
                <a:latin typeface="+mj-lt"/>
                <a:cs typeface="Arial" panose="020B0604020202020204" pitchFamily="34" charset="0"/>
              </a:rPr>
              <a:t>39,5%.  </a:t>
            </a:r>
            <a:endParaRPr lang="ru-RU" sz="1200" dirty="0">
              <a:latin typeface="+mj-lt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sz="1200" dirty="0">
                <a:latin typeface="+mj-lt"/>
                <a:cs typeface="Arial" panose="020B0604020202020204" pitchFamily="34" charset="0"/>
              </a:rPr>
              <a:t>Продажи новых электромобилей выросли на 42,7% до 11,4 тыс. ед. По сравнению с 9 месяцами 2025 года продажи частным клиентам выросли на 50,4%, лизинговым клиентам – на 129,1%. В то же время </a:t>
            </a:r>
            <a:r>
              <a:rPr lang="ru-RU" sz="1200" dirty="0">
                <a:latin typeface="+mj-lt"/>
                <a:cs typeface="Arial" panose="020B0604020202020204" pitchFamily="34" charset="0"/>
                <a:hlinkClick r:id="rId5"/>
              </a:rPr>
              <a:t>корпоративными клиентами было приобретено </a:t>
            </a:r>
            <a:r>
              <a:rPr lang="ru-RU" sz="1200" dirty="0">
                <a:latin typeface="+mj-lt"/>
                <a:cs typeface="Arial" panose="020B0604020202020204" pitchFamily="34" charset="0"/>
              </a:rPr>
              <a:t>на 54,7% меньше таких автомобилей. 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sz="1200" dirty="0">
                <a:latin typeface="+mj-lt"/>
                <a:cs typeface="Arial" panose="020B0604020202020204" pitchFamily="34" charset="0"/>
              </a:rPr>
              <a:t>Подержанных гибридов за год было продано 15,4 тыс. ед., рост составил 32,7%. По сравнению с январем-сентябрем 2025 года продажи частным клиентам выросли на 29,2%, клиентам, приобретающим автомобили в лизинг, – на 76,1%, корпоративным клиентам – на 50,2%.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sz="1200" dirty="0">
                <a:latin typeface="+mj-lt"/>
                <a:cs typeface="Arial" panose="020B0604020202020204" pitchFamily="34" charset="0"/>
              </a:rPr>
              <a:t>Продажи подержанных электромобилей выросли на 36,8% и составили 13,4 тыс. ед. За год продажи частным клиентам выросли на 35,3%, лизинговым клиентам – на 54,8%, корпоративным клиентам – на 46,6%.</a:t>
            </a:r>
          </a:p>
          <a:p>
            <a:pPr algn="just">
              <a:spcAft>
                <a:spcPts val="1200"/>
              </a:spcAft>
            </a:pPr>
            <a:endParaRPr lang="ru-RU" sz="12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2264634" y="1025738"/>
            <a:ext cx="1934332" cy="452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800" dirty="0"/>
              <a:t>#</a:t>
            </a:r>
            <a:r>
              <a:rPr lang="ru-RU" sz="800" dirty="0" err="1"/>
              <a:t>НАПИ_электромобили_гибриды</a:t>
            </a:r>
            <a:endParaRPr lang="ru-RU" sz="8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800" dirty="0"/>
              <a:t>#</a:t>
            </a:r>
            <a:r>
              <a:rPr lang="ru-RU" sz="800" dirty="0" err="1"/>
              <a:t>НАПИ_продажи</a:t>
            </a:r>
            <a:endParaRPr lang="ru-RU" sz="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F7D0BA-7DBC-44E6-A9E6-58B3037E3E1F}"/>
              </a:ext>
            </a:extLst>
          </p:cNvPr>
          <p:cNvSpPr txBox="1"/>
          <p:nvPr/>
        </p:nvSpPr>
        <p:spPr>
          <a:xfrm>
            <a:off x="999858" y="301200"/>
            <a:ext cx="804526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Сколько гибридов и электромобилей покупают частные, корпоративные и лизинговые клиенты</a:t>
            </a:r>
          </a:p>
        </p:txBody>
      </p:sp>
    </p:spTree>
    <p:extLst>
      <p:ext uri="{BB962C8B-B14F-4D97-AF65-F5344CB8AC3E}">
        <p14:creationId xmlns:p14="http://schemas.microsoft.com/office/powerpoint/2010/main" val="1925127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E8E471-5362-4427-87CD-B73F52E70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781" y="653780"/>
            <a:ext cx="739140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3201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2043</TotalTime>
  <Words>255</Words>
  <Application>Microsoft Office PowerPoint</Application>
  <PresentationFormat>Экран (4:3)</PresentationFormat>
  <Paragraphs>9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395</cp:revision>
  <cp:lastPrinted>2026-10-23T10:42:21Z</cp:lastPrinted>
  <dcterms:created xsi:type="dcterms:W3CDTF">2022-08-09T13:01:09Z</dcterms:created>
  <dcterms:modified xsi:type="dcterms:W3CDTF">2026-10-26T09:28:03Z</dcterms:modified>
</cp:coreProperties>
</file>