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664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39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J:\&#1055;&#1056;&#1045;&#1047;&#1045;&#1053;&#1058;&#1040;&#1062;&#1048;&#1048;\&#1051;&#1080;&#1079;&#1080;&#1085;&#1075;&#1086;&#1074;&#1099;&#1077;%20&#1073;&#1088;&#1086;&#1082;&#1077;&#1088;&#1099;%20_&#1040;&#1074;&#1075;&#1091;&#1089;&#1090;%202026\&#1088;&#1072;&#1089;&#1095;&#1077;&#1090;&#1099;%20&#1083;&#1080;&#1079;&#1080;&#1085;&#1075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064814814814812"/>
          <c:y val="0.19185185185185186"/>
          <c:w val="0.5575"/>
          <c:h val="0.5575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4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11607-1F20-467B-9F42-AF080643DF45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EF8D0-B02C-4D50-ABE0-642F0352C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139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3652B-E2E8-4CA6-927F-EBD23F51FBD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83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8696D-5FEC-4A70-A7C8-FB21F45AB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58DB8E-FA5C-4D8B-B567-134A7F42F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0FC0D5-E3DC-4D24-A289-495EF433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8CBFEC-2C8E-4C5F-A51D-9FAE76E2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09AE8-7148-4591-A92E-769BA522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9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C26AA-082C-46D7-8ACA-2888B654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EB41B6-6C48-4BDA-B76A-EC14AD911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15C374-ABA7-4640-B2DD-E101CD0E5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51042-B3D6-4A9C-84E2-A8943291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D7F19F-8460-441D-A567-5FCDACDF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63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6558D-A9A6-41CF-8957-454D34E0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1D4E9D-F539-4349-BAE7-5A5F57319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0BF757-3884-4502-AD11-D8EC2DA2F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C5B88-7D4F-4840-8643-5B419F18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6AA3C3-FF54-4140-91DF-C67ABB0C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10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DA60D-48F8-4DD9-855A-6316EA81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E5276D-DF65-458E-9EFD-3BC7115CF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C1F855-BA48-4A7B-BD35-536E3BEAB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E7E1BF-DC8D-4739-AF28-B6D728C1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B42EF1-1E04-496B-AEF0-3FBEE16DD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BD8A54-4F07-4094-88AD-1480642B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95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0ECDC-6497-4512-BCEF-FFEA2CD39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D41A7F-8582-4351-B42D-EA61D0C3D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FFD08F-6945-47E0-9477-5B37995A7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39D7CB-E440-48B3-AE77-DD4BF70CC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F986447-A803-4637-B48F-048929D40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72B025A-EF4B-499C-92D4-F529F3EF0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3158817-8509-405D-AB94-2EECD3B6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AA7F73-58ED-4BF9-9B93-B97E48744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6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F6EE6-CABB-4423-B2F5-B2718152D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1DF2CA-2970-498C-95CB-983E765BC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8BE9AB-C7D9-4081-920B-D14348151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72EE11-85D0-44F0-B950-BEC368312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05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D65C6EB-C42E-4671-AD86-0C5F5FD9B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FCB20E-D09A-4754-B9B6-49BE8C28B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6DA991-F78E-4CC2-B4DE-93FB2C2FF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83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30CE7-0174-45AD-B573-C5AF02005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DB043B-3486-47E5-8032-1E80F4B1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FC250C-1097-4D7D-8489-E51DC4218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82F995-4526-4E36-9F5B-2941396E5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F6ED68-5304-4631-9B0F-91044FD4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BD3736-80C0-458B-AAE0-5C9587E9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3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F55FC-8D4E-4DC3-B1C6-63D37808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78B039B-3F91-4E1A-9F71-81D58BD393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3D4C2C-69F7-40E8-8DF9-1113A12E6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F5D999-22B6-483D-A970-5DA852A90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D5ED4E-6293-40D0-81ED-A2C09AB65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DFF689-37D2-4FE4-B56D-AD2C0EC3F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55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6065B-A46E-4819-AE89-77FB604EB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93CCD4-5ED5-4E6B-B60E-C65227CF9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08D632-383A-4A38-B1F7-B72469FA9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EA57D6-7BF5-485C-8F56-AD3976696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AB3D7A-6273-40B9-A442-B426A97DA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4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C68405-48A1-447A-805F-BD2695F59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E19974-36F8-465E-A13C-C0E47B9FE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F879E3-84EA-4155-9560-027DEADB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33A8A-585B-4E0C-9FCB-055A0816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1CCDC6-3670-4650-9347-69A8DA32A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8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E343D-E312-4D49-89BE-B693A38C4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590A57-8365-4817-88D8-127798BDC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A43A12-2E70-4C77-A060-D20A3612E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87875-A52D-4E23-832C-35F008FC0B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B28C4C-816F-40F0-BC0A-D57AB5D5C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DBF8B-3C87-4E4C-8811-A1CFEDC85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86E0A-AB8B-4DAC-84D9-FE1AE7BB4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8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leasingstat.ru/lizing-lcv-2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leasingstat.ru/lizing-legkovyh-avtomobilej-2/" TargetMode="External"/><Relationship Id="rId12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apinfo.ru/" TargetMode="External"/><Relationship Id="rId11" Type="http://schemas.openxmlformats.org/officeDocument/2006/relationships/hyperlink" Target="https://leasingstat.ru/lizing-avtobusov-2/" TargetMode="External"/><Relationship Id="rId5" Type="http://schemas.openxmlformats.org/officeDocument/2006/relationships/hyperlink" Target="http://www.free-powerpoint-templates-design.com/" TargetMode="External"/><Relationship Id="rId10" Type="http://schemas.openxmlformats.org/officeDocument/2006/relationships/hyperlink" Target="https://leasingstat.ru/lizing-pricepov-i-polupricepov-2/" TargetMode="External"/><Relationship Id="rId4" Type="http://schemas.openxmlformats.org/officeDocument/2006/relationships/chart" Target="../charts/chart1.xml"/><Relationship Id="rId9" Type="http://schemas.openxmlformats.org/officeDocument/2006/relationships/hyperlink" Target="https://leasingstat.ru/lizing-gruzovyh-avtomobilej-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1271B69-AA02-4C44-AB0D-F9DA999B9A06}"/>
              </a:ext>
            </a:extLst>
          </p:cNvPr>
          <p:cNvSpPr txBox="1">
            <a:spLocks/>
          </p:cNvSpPr>
          <p:nvPr/>
        </p:nvSpPr>
        <p:spPr>
          <a:xfrm>
            <a:off x="11635745" y="243513"/>
            <a:ext cx="391428" cy="195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1CF2F-19B6-4B01-91BB-CDBA096AD5BE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37" y="309612"/>
            <a:ext cx="998486" cy="583020"/>
          </a:xfrm>
          <a:prstGeom prst="rect">
            <a:avLst/>
          </a:prstGeom>
        </p:spPr>
      </p:pic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A3E2B5E4-59F3-4979-8171-B8224828782F}"/>
              </a:ext>
            </a:extLst>
          </p:cNvPr>
          <p:cNvGraphicFramePr>
            <a:graphicFrameLocks/>
          </p:cNvGraphicFramePr>
          <p:nvPr/>
        </p:nvGraphicFramePr>
        <p:xfrm>
          <a:off x="1089650" y="1470274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hlinkClick r:id="rId5"/>
            <a:extLst>
              <a:ext uri="{FF2B5EF4-FFF2-40B4-BE49-F238E27FC236}">
                <a16:creationId xmlns:a16="http://schemas.microsoft.com/office/drawing/2014/main" id="{B7EBC32D-2156-4521-A36D-EB50A5266F23}"/>
              </a:ext>
            </a:extLst>
          </p:cNvPr>
          <p:cNvSpPr txBox="1"/>
          <p:nvPr/>
        </p:nvSpPr>
        <p:spPr>
          <a:xfrm>
            <a:off x="74249" y="6670656"/>
            <a:ext cx="1314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www.napinfo.ru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89110" y="611829"/>
            <a:ext cx="107037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По данным маркетингового агентства </a:t>
            </a:r>
            <a:r>
              <a:rPr lang="ru-RU" sz="1200" dirty="0">
                <a:hlinkClick r:id="rId6"/>
              </a:rPr>
              <a:t>НАПИ</a:t>
            </a:r>
            <a:r>
              <a:rPr lang="ru-RU" sz="1200" dirty="0"/>
              <a:t>, в январе-сентябре 2026 года лизинг легковых и коммерческих автомобилей составил 208,2 тыс. ед., он вырос на 2,8% по сравнению с 9 месяцами прошлого года. Однако по сравнению с аналогичным периодом 2024 года лизинг сократился на 35,8%</a:t>
            </a:r>
          </a:p>
          <a:p>
            <a:pPr algn="just"/>
            <a:endParaRPr lang="ru-RU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Лизинг </a:t>
            </a:r>
            <a:r>
              <a:rPr lang="ru-RU" sz="1200" dirty="0">
                <a:hlinkClick r:id="rId7"/>
              </a:rPr>
              <a:t>легковых</a:t>
            </a:r>
            <a:r>
              <a:rPr lang="ru-RU" sz="1200" dirty="0"/>
              <a:t> автомобилей в январе-сентябре 2026 года составил 115,9 тыс. ед. (+5,2% по сравнению с 2025 г.). Доля легковушек в общем объеме лизинга составила 55,7% (+1,3 </a:t>
            </a:r>
            <a:r>
              <a:rPr lang="ru-RU" sz="1200" dirty="0" err="1"/>
              <a:t>п.п</a:t>
            </a:r>
            <a:r>
              <a:rPr lang="ru-RU" sz="1200" dirty="0"/>
              <a:t>.).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hlinkClick r:id="rId8"/>
              </a:rPr>
              <a:t>Легких коммерческих </a:t>
            </a:r>
            <a:r>
              <a:rPr lang="ru-RU" sz="1200" dirty="0"/>
              <a:t>автомобилей* в лизинг было выдано 32,2 тыс. ед. (-7,8%). На их долю пришлось 15,5% лизинга (-1,7 </a:t>
            </a:r>
            <a:r>
              <a:rPr lang="ru-RU" sz="1200" dirty="0" err="1"/>
              <a:t>п.п</a:t>
            </a:r>
            <a:r>
              <a:rPr lang="ru-RU" sz="1200" dirty="0"/>
              <a:t>.).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Количество выданных в лизинг </a:t>
            </a:r>
            <a:r>
              <a:rPr lang="ru-RU" sz="1200" dirty="0">
                <a:hlinkClick r:id="rId9"/>
              </a:rPr>
              <a:t>грузовых</a:t>
            </a:r>
            <a:r>
              <a:rPr lang="ru-RU" sz="1200" dirty="0"/>
              <a:t> автомобилей ** достигло 39,9 тыс. ед. (+5,6%). Доля грузовиков в лизинге – 19,2% (+0,6 </a:t>
            </a:r>
            <a:r>
              <a:rPr lang="ru-RU" sz="1200" dirty="0" err="1"/>
              <a:t>п.п</a:t>
            </a:r>
            <a:r>
              <a:rPr lang="ru-RU" sz="1200" dirty="0"/>
              <a:t>.).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Лизинг </a:t>
            </a:r>
            <a:r>
              <a:rPr lang="ru-RU" sz="1200" dirty="0">
                <a:hlinkClick r:id="rId10"/>
              </a:rPr>
              <a:t>прицепной техники </a:t>
            </a:r>
            <a:r>
              <a:rPr lang="ru-RU" sz="1200" dirty="0"/>
              <a:t>составил 16,7 тыс. ед. (+6,2%). Доля выросла до 8,0% (+0,3 </a:t>
            </a:r>
            <a:r>
              <a:rPr lang="ru-RU" sz="1200" dirty="0" err="1"/>
              <a:t>п.п</a:t>
            </a:r>
            <a:r>
              <a:rPr lang="ru-RU" sz="1200" dirty="0"/>
              <a:t>.).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hlinkClick r:id="rId11"/>
              </a:rPr>
              <a:t>Автобусов</a:t>
            </a:r>
            <a:r>
              <a:rPr lang="ru-RU" sz="1200" dirty="0"/>
              <a:t> за 9 месяцев 2026 года в лизинг было выдано 3,5 тыс. ед. (-12,1%). Доля автобусов в лизинге сократилась до 1,7% (-0,3 </a:t>
            </a:r>
            <a:r>
              <a:rPr lang="ru-RU" sz="1200" dirty="0" err="1"/>
              <a:t>п.п</a:t>
            </a:r>
            <a:r>
              <a:rPr lang="ru-RU" sz="1200" dirty="0"/>
              <a:t>.).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/>
          </a:p>
          <a:p>
            <a:pPr algn="just"/>
            <a:r>
              <a:rPr lang="ru-RU" sz="1200" dirty="0"/>
              <a:t>При этом ни один сегмент не достиг показателей января-сентября 2024 года. Результаты 2026 года ниже прошлогодних на: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-27,9% - легковые автомобили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-30,3% - </a:t>
            </a:r>
            <a:r>
              <a:rPr lang="en-US" sz="1200" dirty="0"/>
              <a:t>LCV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-48,5%</a:t>
            </a:r>
            <a:r>
              <a:rPr lang="en-US" sz="1200" dirty="0"/>
              <a:t> - </a:t>
            </a:r>
            <a:r>
              <a:rPr lang="ru-RU" sz="1200" dirty="0"/>
              <a:t>грузовые автомобили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-51,1% - прицепная техника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/>
              <a:t>-37,6% - автобусы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1426671" y="574112"/>
            <a:ext cx="105312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87EE8B5-FD12-427A-9893-63E2D716207A}"/>
              </a:ext>
            </a:extLst>
          </p:cNvPr>
          <p:cNvSpPr txBox="1"/>
          <p:nvPr/>
        </p:nvSpPr>
        <p:spPr>
          <a:xfrm>
            <a:off x="1867301" y="246004"/>
            <a:ext cx="10090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сегмента лизинга легковых и коммерческих автомобилей выросли по итогам </a:t>
            </a:r>
            <a:r>
              <a:rPr lang="ru-RU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девяти месяцев</a:t>
            </a: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58A26B-A86C-4B6C-921E-E3E6AF7B4A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9650" y="3512149"/>
            <a:ext cx="1135380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520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263</Words>
  <Application>Microsoft Office PowerPoint</Application>
  <PresentationFormat>Широкоэкранный</PresentationFormat>
  <Paragraphs>18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Арабаджи Татьяна В</dc:creator>
  <cp:lastModifiedBy>Болушева Ольга Александровна</cp:lastModifiedBy>
  <cp:revision>24</cp:revision>
  <dcterms:created xsi:type="dcterms:W3CDTF">2026-10-21T12:49:21Z</dcterms:created>
  <dcterms:modified xsi:type="dcterms:W3CDTF">2026-10-22T09:25:02Z</dcterms:modified>
</cp:coreProperties>
</file>