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5" r:id="rId2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лушева Ольга Александровна" initials="БОА" lastIdx="1" clrIdx="0">
    <p:extLst>
      <p:ext uri="{19B8F6BF-5375-455C-9EA6-DF929625EA0E}">
        <p15:presenceInfo xmlns:p15="http://schemas.microsoft.com/office/powerpoint/2012/main" userId="Болушева Ольга Александро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  <a:srgbClr val="00A29E"/>
    <a:srgbClr val="00BCB8"/>
    <a:srgbClr val="499195"/>
    <a:srgbClr val="00DFDA"/>
    <a:srgbClr val="E890DB"/>
    <a:srgbClr val="DF67CE"/>
    <a:srgbClr val="DB9191"/>
    <a:srgbClr val="FF6699"/>
    <a:srgbClr val="FDC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25" autoAdjust="0"/>
    <p:restoredTop sz="94660"/>
  </p:normalViewPr>
  <p:slideViewPr>
    <p:cSldViewPr snapToGrid="0">
      <p:cViewPr>
        <p:scale>
          <a:sx n="100" d="100"/>
          <a:sy n="100" d="100"/>
        </p:scale>
        <p:origin x="1140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D8339-4C8B-4BE1-A0E4-1EDD43411295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3331D-7C21-4B88-8FF2-BA4427CE1D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49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70559-0E80-413A-B00B-B373D6B0840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165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pinfo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hyperlink" Target="https://leasingstat.ru/lizing-lcv-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Дуга 8">
            <a:extLst>
              <a:ext uri="{FF2B5EF4-FFF2-40B4-BE49-F238E27FC236}">
                <a16:creationId xmlns:a16="http://schemas.microsoft.com/office/drawing/2014/main" id="{CB0135B1-5800-1644-B1D0-3916A0603561}"/>
              </a:ext>
            </a:extLst>
          </p:cNvPr>
          <p:cNvSpPr/>
          <p:nvPr/>
        </p:nvSpPr>
        <p:spPr>
          <a:xfrm>
            <a:off x="923193" y="-877033"/>
            <a:ext cx="34289" cy="79131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ru-RU" sz="1350">
              <a:solidFill>
                <a:prstClr val="black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1060" y="296960"/>
            <a:ext cx="7369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Лизинг пикапов вырос за счет сегмента подержанных авто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268568" y="850206"/>
            <a:ext cx="75598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По данным маркетингового агентства </a:t>
            </a:r>
            <a:r>
              <a:rPr lang="ru-RU" sz="1200" dirty="0">
                <a:hlinkClick r:id="rId3"/>
              </a:rPr>
              <a:t>НАПИ</a:t>
            </a:r>
            <a:r>
              <a:rPr lang="ru-RU" sz="1200" dirty="0"/>
              <a:t>, в январе-сентябре 2026 года </a:t>
            </a:r>
            <a:r>
              <a:rPr lang="ru-RU" sz="1200" dirty="0">
                <a:hlinkClick r:id="rId4"/>
              </a:rPr>
              <a:t>лизинг новых и подержанных пикапов </a:t>
            </a:r>
            <a:r>
              <a:rPr lang="ru-RU" sz="1200" dirty="0"/>
              <a:t>составил 5,6 тыс. ед., что на 2,1% больше, чем годом ранее. </a:t>
            </a:r>
            <a:br>
              <a:rPr lang="ru-RU" sz="1200" dirty="0"/>
            </a:br>
            <a:endParaRPr lang="ru-RU" sz="1200" dirty="0"/>
          </a:p>
          <a:p>
            <a:r>
              <a:rPr lang="ru-RU" sz="1200" dirty="0"/>
              <a:t>Лизинг новых пикапов составил 4,3 тыс. ед., сократившись на 4,9% по сравнению с прошлым годом. Доля лизинга в продажах новых автомобилей сократилась до 27,8% (-1,9 </a:t>
            </a:r>
            <a:r>
              <a:rPr lang="ru-RU" sz="1200" dirty="0" err="1"/>
              <a:t>п.п</a:t>
            </a:r>
            <a:r>
              <a:rPr lang="ru-RU" sz="1200" dirty="0"/>
              <a:t>.). Выдача в лизинг продержанных пикапов за год выросла на 37,5% до 1,2 тыс. ед. Доля лизинга в продажах подержанных пикапов составила 4,4% (+0,8 </a:t>
            </a:r>
            <a:r>
              <a:rPr lang="ru-RU" sz="1200" dirty="0" err="1"/>
              <a:t>п.п</a:t>
            </a:r>
            <a:r>
              <a:rPr lang="ru-RU" sz="1200"/>
              <a:t>.). </a:t>
            </a:r>
            <a:endParaRPr lang="ru-RU" sz="1200" dirty="0"/>
          </a:p>
          <a:p>
            <a:endParaRPr lang="ru-RU" sz="1200" dirty="0"/>
          </a:p>
          <a:p>
            <a:r>
              <a:rPr lang="ru-RU" sz="1200" dirty="0"/>
              <a:t>Наибольшую долю в лизинге новых и подержанных пикапов составляют марки </a:t>
            </a:r>
            <a:r>
              <a:rPr lang="en-US" sz="1200" dirty="0"/>
              <a:t>GREAT WALL</a:t>
            </a:r>
            <a:r>
              <a:rPr lang="ru-RU" sz="1200" dirty="0"/>
              <a:t> (21,2%), </a:t>
            </a:r>
            <a:r>
              <a:rPr lang="en-US" sz="1200" dirty="0"/>
              <a:t>JAC</a:t>
            </a:r>
            <a:r>
              <a:rPr lang="ru-RU" sz="1200" dirty="0"/>
              <a:t> (16,2%), </a:t>
            </a:r>
            <a:r>
              <a:rPr lang="en-US" sz="1200" dirty="0"/>
              <a:t>CHANGAN</a:t>
            </a:r>
            <a:r>
              <a:rPr lang="ru-RU" sz="1200" dirty="0"/>
              <a:t> (16,0%) и </a:t>
            </a:r>
            <a:r>
              <a:rPr lang="en-US" sz="1200" dirty="0"/>
              <a:t>SOLLERS</a:t>
            </a:r>
            <a:r>
              <a:rPr lang="ru-RU" sz="1200" dirty="0"/>
              <a:t> (14,5%). На ТОП-10 марок приходится 96,5% лизинга пикапов.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18AE95-A016-4398-B3F0-F43466508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568" y="2914650"/>
            <a:ext cx="76962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456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2393</TotalTime>
  <Words>145</Words>
  <Application>Microsoft Office PowerPoint</Application>
  <PresentationFormat>Экран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276</cp:revision>
  <cp:lastPrinted>2025-08-06T08:36:53Z</cp:lastPrinted>
  <dcterms:created xsi:type="dcterms:W3CDTF">2022-08-09T13:01:09Z</dcterms:created>
  <dcterms:modified xsi:type="dcterms:W3CDTF">2026-11-05T08:21:36Z</dcterms:modified>
</cp:coreProperties>
</file>