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79BCFF"/>
    <a:srgbClr val="C081FF"/>
    <a:srgbClr val="D3A7FF"/>
    <a:srgbClr val="FFCC99"/>
    <a:srgbClr val="99CCFF"/>
    <a:srgbClr val="CCFFCC"/>
    <a:srgbClr val="99FFCC"/>
    <a:srgbClr val="FFCCCC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97" autoAdjust="0"/>
    <p:restoredTop sz="94660"/>
  </p:normalViewPr>
  <p:slideViewPr>
    <p:cSldViewPr snapToGrid="0">
      <p:cViewPr>
        <p:scale>
          <a:sx n="100" d="100"/>
          <a:sy n="100" d="100"/>
        </p:scale>
        <p:origin x="114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singstat.ru/lizing-dorozhno-stroitelnoj-tehniki-2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9894" y="279770"/>
            <a:ext cx="7467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Лизинг спецтехники за 9 месяцев 2026 г.: +26% к 2025 г. и -26% к 2024 г.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2EC862-AABF-4AF2-A010-60D8156FB4B1}"/>
              </a:ext>
            </a:extLst>
          </p:cNvPr>
          <p:cNvSpPr txBox="1"/>
          <p:nvPr/>
        </p:nvSpPr>
        <p:spPr>
          <a:xfrm>
            <a:off x="1449894" y="828672"/>
            <a:ext cx="75431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+mj-lt"/>
              </a:rPr>
              <a:t>По данным маркетингового агентства </a:t>
            </a:r>
            <a:r>
              <a:rPr lang="ru-RU" sz="1200" u="sng" dirty="0">
                <a:latin typeface="+mj-lt"/>
                <a:hlinkClick r:id="rId2"/>
              </a:rPr>
              <a:t>НАПИ</a:t>
            </a:r>
            <a:r>
              <a:rPr lang="ru-RU" sz="1200" u="sng" dirty="0">
                <a:latin typeface="+mj-lt"/>
              </a:rPr>
              <a:t>, </a:t>
            </a:r>
            <a:r>
              <a:rPr lang="ru-RU" sz="1200" dirty="0">
                <a:latin typeface="+mj-lt"/>
              </a:rPr>
              <a:t>за январь-сентябрь 2026 года в лизинг было выдано 30,8 тыс. ед. спецтехники, что на 26,3% больше, чем за аналогичный период 2025 года, но на 26,0% меньше результатов 2024 года.</a:t>
            </a:r>
          </a:p>
          <a:p>
            <a:pPr algn="just"/>
            <a:r>
              <a:rPr lang="ru-RU" sz="1200">
                <a:latin typeface="+mj-lt"/>
              </a:rPr>
              <a:t>  </a:t>
            </a:r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По сравнению с 9 месяцами прошлого года</a:t>
            </a:r>
            <a:r>
              <a:rPr lang="en-US" sz="1200" dirty="0">
                <a:latin typeface="+mj-lt"/>
              </a:rPr>
              <a:t> </a:t>
            </a:r>
            <a:r>
              <a:rPr lang="ru-RU" sz="1200" dirty="0">
                <a:latin typeface="+mj-lt"/>
              </a:rPr>
              <a:t>положительная динамика наблюдалась во всех сегментах, кроме подъемной техники. Два сегмента обошли показатели 2024 года: сельскохозяйственная техника (+37,2%), складская техника (+131,8%).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Средний срок договора </a:t>
            </a:r>
            <a:r>
              <a:rPr lang="ru-RU" sz="1200" dirty="0">
                <a:latin typeface="+mj-lt"/>
                <a:hlinkClick r:id="rId3"/>
              </a:rPr>
              <a:t>лизинга спецтехники </a:t>
            </a:r>
            <a:r>
              <a:rPr lang="ru-RU" sz="1200" dirty="0">
                <a:latin typeface="+mj-lt"/>
              </a:rPr>
              <a:t>в январе-сентябре 2026 года составил 41 мес. (+4 мес. в сравнении с 2025 г., +1 мес. в сравнении с 2024 г.). Количество лизингополучателей составило 13,3 тыс. шт. (+9,0% за год), а лизингодателей – 213 шт. (-4,1% за год).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5509" y="-2052"/>
            <a:ext cx="8368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8D9038-BB32-4EB9-B7FF-C976CA257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896" y="3262312"/>
            <a:ext cx="779145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721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161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118</cp:revision>
  <dcterms:created xsi:type="dcterms:W3CDTF">2022-08-09T13:01:09Z</dcterms:created>
  <dcterms:modified xsi:type="dcterms:W3CDTF">2026-11-06T07:53:26Z</dcterms:modified>
</cp:coreProperties>
</file>